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6" r:id="rId4"/>
    <p:sldId id="258" r:id="rId5"/>
    <p:sldId id="259" r:id="rId6"/>
    <p:sldId id="267" r:id="rId7"/>
    <p:sldId id="260" r:id="rId8"/>
    <p:sldId id="261" r:id="rId9"/>
    <p:sldId id="262" r:id="rId10"/>
    <p:sldId id="263" r:id="rId11"/>
    <p:sldId id="264" r:id="rId12"/>
    <p:sldId id="265" r:id="rId1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B2E45AC-6046-4367-9D4E-0578DEAB07E5}" type="datetimeFigureOut">
              <a:rPr lang="pl-PL" smtClean="0"/>
              <a:t>07.12.2021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E9B642-3BD4-4613-BF62-717581AB6B2F}" type="slidenum">
              <a:rPr lang="pl-PL" smtClean="0"/>
              <a:t>‹#›</a:t>
            </a:fld>
            <a:endParaRPr lang="pl-PL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45AC-6046-4367-9D4E-0578DEAB07E5}" type="datetimeFigureOut">
              <a:rPr lang="pl-PL" smtClean="0"/>
              <a:t>07.12.2021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9B642-3BD4-4613-BF62-717581AB6B2F}" type="slidenum">
              <a:rPr lang="pl-PL" smtClean="0"/>
              <a:t>‹#›</a:t>
            </a:fld>
            <a:endParaRPr lang="pl-PL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45AC-6046-4367-9D4E-0578DEAB07E5}" type="datetimeFigureOut">
              <a:rPr lang="pl-PL" smtClean="0"/>
              <a:t>07.12.2021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9B642-3BD4-4613-BF62-717581AB6B2F}" type="slidenum">
              <a:rPr lang="pl-PL" smtClean="0"/>
              <a:t>‹#›</a:t>
            </a:fld>
            <a:endParaRPr lang="pl-PL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45AC-6046-4367-9D4E-0578DEAB07E5}" type="datetimeFigureOut">
              <a:rPr lang="pl-PL" smtClean="0"/>
              <a:t>07.12.2021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9B642-3BD4-4613-BF62-717581AB6B2F}" type="slidenum">
              <a:rPr lang="pl-PL" smtClean="0"/>
              <a:t>‹#›</a:t>
            </a:fld>
            <a:endParaRPr lang="pl-PL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45AC-6046-4367-9D4E-0578DEAB07E5}" type="datetimeFigureOut">
              <a:rPr lang="pl-PL" smtClean="0"/>
              <a:t>07.12.2021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9B642-3BD4-4613-BF62-717581AB6B2F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45AC-6046-4367-9D4E-0578DEAB07E5}" type="datetimeFigureOut">
              <a:rPr lang="pl-PL" smtClean="0"/>
              <a:t>07.12.2021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9B642-3BD4-4613-BF62-717581AB6B2F}" type="slidenum">
              <a:rPr lang="pl-PL" smtClean="0"/>
              <a:t>‹#›</a:t>
            </a:fld>
            <a:endParaRPr lang="pl-PL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45AC-6046-4367-9D4E-0578DEAB07E5}" type="datetimeFigureOut">
              <a:rPr lang="pl-PL" smtClean="0"/>
              <a:t>07.12.2021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9B642-3BD4-4613-BF62-717581AB6B2F}" type="slidenum">
              <a:rPr lang="pl-PL" smtClean="0"/>
              <a:t>‹#›</a:t>
            </a:fld>
            <a:endParaRPr lang="pl-PL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45AC-6046-4367-9D4E-0578DEAB07E5}" type="datetimeFigureOut">
              <a:rPr lang="pl-PL" smtClean="0"/>
              <a:t>07.12.2021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9B642-3BD4-4613-BF62-717581AB6B2F}" type="slidenum">
              <a:rPr lang="pl-PL" smtClean="0"/>
              <a:t>‹#›</a:t>
            </a:fld>
            <a:endParaRPr lang="pl-PL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45AC-6046-4367-9D4E-0578DEAB07E5}" type="datetimeFigureOut">
              <a:rPr lang="pl-PL" smtClean="0"/>
              <a:t>07.12.2021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9B642-3BD4-4613-BF62-717581AB6B2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45AC-6046-4367-9D4E-0578DEAB07E5}" type="datetimeFigureOut">
              <a:rPr lang="pl-PL" smtClean="0"/>
              <a:t>07.12.2021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9B642-3BD4-4613-BF62-717581AB6B2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45AC-6046-4367-9D4E-0578DEAB07E5}" type="datetimeFigureOut">
              <a:rPr lang="pl-PL" smtClean="0"/>
              <a:t>07.12.2021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9B642-3BD4-4613-BF62-717581AB6B2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CB2E45AC-6046-4367-9D4E-0578DEAB07E5}" type="datetimeFigureOut">
              <a:rPr lang="pl-PL" smtClean="0"/>
              <a:t>07.12.2021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10E9B642-3BD4-4613-BF62-717581AB6B2F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michalici.pl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Święty Michał Archanioł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789040"/>
            <a:ext cx="1958618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06386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0" y="2248347"/>
            <a:ext cx="3872752" cy="3877815"/>
          </a:xfrm>
        </p:spPr>
        <p:txBody>
          <a:bodyPr>
            <a:normAutofit fontScale="92500" lnSpcReduction="10000"/>
          </a:bodyPr>
          <a:lstStyle/>
          <a:p>
            <a:pPr marL="0" indent="0" algn="r">
              <a:buNone/>
            </a:pPr>
            <a:r>
              <a:rPr lang="pl-PL" dirty="0"/>
              <a:t>Św. Archanioł Michał jako orędownik dobrej śmierci jest przyzywany zwłaszcza w chwili konania, gdy człowiek może być kuszony do grzechu rozpaczy. To on także nawiedza pokutujące w czyśćcu dusze, aby je pocieszać, a te które zakończyły pokutę, przeprowadza do nieba i przedstawia Bogu.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dirty="0"/>
              <a:t>4. Patron dobrej śmierci</a:t>
            </a:r>
          </a:p>
        </p:txBody>
      </p:sp>
      <p:pic>
        <p:nvPicPr>
          <p:cNvPr id="7170" name="Picture 2" descr="Patroni dobrej śmierci | Muzeum Mikołaja Kopernika we Frombork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60848"/>
            <a:ext cx="3415335" cy="4262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8743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8064896" cy="604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57475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Dziękuję za uwagę !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71406"/>
            <a:ext cx="3168352" cy="421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1A48541F-C727-4030-9CB5-F0A1981F310D}"/>
              </a:ext>
            </a:extLst>
          </p:cNvPr>
          <p:cNvSpPr txBox="1"/>
          <p:nvPr/>
        </p:nvSpPr>
        <p:spPr>
          <a:xfrm>
            <a:off x="6516216" y="5157192"/>
            <a:ext cx="2016224" cy="86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C6905E12-3A00-4702-AC12-7D23B45BBDEA}"/>
              </a:ext>
            </a:extLst>
          </p:cNvPr>
          <p:cNvSpPr txBox="1"/>
          <p:nvPr/>
        </p:nvSpPr>
        <p:spPr>
          <a:xfrm>
            <a:off x="5076056" y="5373216"/>
            <a:ext cx="316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/>
              <a:t>Joanna Gilarska</a:t>
            </a:r>
          </a:p>
        </p:txBody>
      </p:sp>
    </p:spTree>
    <p:extLst>
      <p:ext uri="{BB962C8B-B14F-4D97-AF65-F5344CB8AC3E}">
        <p14:creationId xmlns:p14="http://schemas.microsoft.com/office/powerpoint/2010/main" val="243811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699247" y="2248347"/>
            <a:ext cx="4448817" cy="4175056"/>
          </a:xfrm>
        </p:spPr>
        <p:txBody>
          <a:bodyPr>
            <a:normAutofit fontScale="85000" lnSpcReduction="20000"/>
          </a:bodyPr>
          <a:lstStyle/>
          <a:p>
            <a:pPr algn="ctr">
              <a:lnSpc>
                <a:spcPct val="170000"/>
              </a:lnSpc>
            </a:pPr>
            <a:r>
              <a:rPr lang="pl-PL" dirty="0"/>
              <a:t>To pierwszy i najważniejszy spośród aniołów. Został obdarzony przez Boga szczególnym zaufaniem oraz kluczami do bram nieba. Jego imię oznacza „Któż jak Bóg”. Stoczył walkę z Lucyferem oraz zbuntowany aniołami, którzy              w swej pysze stali się szatanami.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 </a:t>
            </a:r>
            <a:r>
              <a:rPr lang="pl-PL" dirty="0"/>
              <a:t>Michał Archanioł </a:t>
            </a:r>
          </a:p>
        </p:txBody>
      </p:sp>
      <p:pic>
        <p:nvPicPr>
          <p:cNvPr id="2050" name="Picture 2" descr="Parafia św. Michała Archanioła w Koniecpolu | parafiakoniecpol.com.p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50000"/>
          <a:stretch/>
        </p:blipFill>
        <p:spPr bwMode="auto">
          <a:xfrm>
            <a:off x="5364088" y="2276870"/>
            <a:ext cx="3312368" cy="4146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4025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699247" y="2248347"/>
            <a:ext cx="3728737" cy="312486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dirty="0"/>
              <a:t>Atrybutem Archanioła Michała jest ognisty miecz. Jego imię jest tłumaczone na słowa: „Któż jak Bóg!” Istnieje modlitwa do Archanioła Michała, posiadająca szczególną moc w przypadku </a:t>
            </a:r>
            <a:r>
              <a:rPr lang="pl-PL" dirty="0" err="1"/>
              <a:t>opętań</a:t>
            </a:r>
            <a:r>
              <a:rPr lang="pl-PL" dirty="0"/>
              <a:t>.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Atrybuty</a:t>
            </a:r>
          </a:p>
        </p:txBody>
      </p:sp>
      <p:pic>
        <p:nvPicPr>
          <p:cNvPr id="3074" name="Picture 2" descr="Święty Michał Archanioł? Czy nie? | SanTeos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44"/>
          <a:stretch/>
        </p:blipFill>
        <p:spPr bwMode="auto">
          <a:xfrm>
            <a:off x="4860032" y="2276872"/>
            <a:ext cx="3088960" cy="3815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04700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l-PL" dirty="0"/>
              <a:t>Święty Michale Archaniele! Wspomagaj nas w walce,</a:t>
            </a:r>
            <a:br>
              <a:rPr lang="pl-PL" dirty="0"/>
            </a:br>
            <a:r>
              <a:rPr lang="pl-PL" dirty="0"/>
              <a:t>a przeciw niegodziwości i zasadzkom złego ducha bądź naszą obroną.</a:t>
            </a:r>
            <a:br>
              <a:rPr lang="pl-PL" dirty="0"/>
            </a:br>
            <a:r>
              <a:rPr lang="pl-PL" dirty="0"/>
              <a:t>Oby go Bóg pogromić raczył, pokornie o to prosimy,     a Ty, Wodzu niebieskich zastępów,</a:t>
            </a:r>
            <a:br>
              <a:rPr lang="pl-PL" dirty="0"/>
            </a:br>
            <a:r>
              <a:rPr lang="pl-PL" dirty="0"/>
              <a:t>szatana i inne duchy złe, które na zgubę dusz ludzkich po tym świecie krążą,</a:t>
            </a:r>
            <a:br>
              <a:rPr lang="pl-PL" dirty="0"/>
            </a:br>
            <a:r>
              <a:rPr lang="pl-PL" dirty="0"/>
              <a:t>mocą Bożą strąć do piekła. Amen.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Modlitwa</a:t>
            </a:r>
          </a:p>
        </p:txBody>
      </p:sp>
    </p:spTree>
    <p:extLst>
      <p:ext uri="{BB962C8B-B14F-4D97-AF65-F5344CB8AC3E}">
        <p14:creationId xmlns:p14="http://schemas.microsoft.com/office/powerpoint/2010/main" val="3022597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699247" y="2248347"/>
            <a:ext cx="5528937" cy="37729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800" dirty="0"/>
              <a:t>Ruch został zainicjowany przez Zgromadzenie Świętego Michała Archanioła w 1970 roku w Miejscu Piastowym. Członkowie Apostolskiego Ruchu Czcicieli św. Michała Archanioła modlą się           o królowanie Chrystusa wśród dzieci, młodzieży               i rodzin. Szerzą kult aniołów i zasady </a:t>
            </a:r>
            <a:r>
              <a:rPr lang="pl-PL" sz="1800" dirty="0">
                <a:hlinkClick r:id="rId2"/>
              </a:rPr>
              <a:t>duchowości </a:t>
            </a:r>
            <a:r>
              <a:rPr lang="pl-PL" sz="1800" dirty="0" err="1">
                <a:hlinkClick r:id="rId2"/>
              </a:rPr>
              <a:t>michalickiej</a:t>
            </a:r>
            <a:r>
              <a:rPr lang="pl-PL" sz="1800" dirty="0"/>
              <a:t>, zawartej w hasłach „Któż jak Bóg”  oraz „Powściągliwość i praca”. Popierają dzieła apostolskie Zgromadzenia św. Michała Archanioła, założonego pod koniec XIX wieku przez błogosławionego księdza Bronisława Markiewicza (1842-1912). W Polsce jest około 11 tysięcy członków Wspólnoty Czcicieli Świętego Michała Archanioła.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Czciciele Św. Michała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950" y="2204864"/>
            <a:ext cx="2700300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57724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Zadania Św. Michała</a:t>
            </a: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0" y="2293461"/>
            <a:ext cx="3238500" cy="3787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0578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15671" y="2132856"/>
            <a:ext cx="4088777" cy="3844949"/>
          </a:xfrm>
        </p:spPr>
        <p:txBody>
          <a:bodyPr/>
          <a:lstStyle/>
          <a:p>
            <a:pPr marL="0" indent="0" algn="r">
              <a:buNone/>
            </a:pPr>
            <a:r>
              <a:rPr lang="pl-PL" dirty="0"/>
              <a:t>W piśmie św. Michał określany jest jako wojownik toczący walkę . W tradycji chrześcijańskiej otrzymuje tytuł : Książe zastępów Niebieskich , Hetman hufców Anielskich , Chorąży Boga.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dirty="0"/>
              <a:t>1.Boży wojownik w walce z szatanem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159" y="1988840"/>
            <a:ext cx="1830041" cy="4399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5196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644008" y="2204865"/>
            <a:ext cx="3800744" cy="3921298"/>
          </a:xfrm>
        </p:spPr>
        <p:txBody>
          <a:bodyPr/>
          <a:lstStyle/>
          <a:p>
            <a:pPr marL="0" indent="0" algn="r">
              <a:buNone/>
            </a:pPr>
            <a:r>
              <a:rPr lang="pl-PL" dirty="0"/>
              <a:t>Jak w Starym Testamencie św. Michał bronił ludu wybranego Izraela , z którego narodził się ,Zbawiciel świata , Jezus Chrystus , tak obecnie jest opiekunem nowego Ludu Bożego , Kościoła świętego.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dirty="0"/>
              <a:t>2. Obrońca kościoła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271780"/>
            <a:ext cx="2240770" cy="4398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90431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0" y="2348880"/>
            <a:ext cx="3872752" cy="3777282"/>
          </a:xfrm>
        </p:spPr>
        <p:txBody>
          <a:bodyPr/>
          <a:lstStyle/>
          <a:p>
            <a:pPr marL="0" indent="0" algn="r">
              <a:buNone/>
            </a:pPr>
            <a:r>
              <a:rPr lang="pl-PL" dirty="0"/>
              <a:t>Św. Michał posiada szczególny przywilej służby przed tronem Majestatu Bożego . Stoi przed obliczem Boga , wielbiąc Go i oddając Mu cześć.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dirty="0"/>
              <a:t>3. Obecny przed tronem Boga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348880"/>
            <a:ext cx="3312368" cy="3987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96199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warda oprawa">
  <a:themeElements>
    <a:clrScheme name="Twarda oprawa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Twarda oprawa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Twarda oprawa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55</TotalTime>
  <Words>418</Words>
  <Application>Microsoft Office PowerPoint</Application>
  <PresentationFormat>Pokaz na ekranie (4:3)</PresentationFormat>
  <Paragraphs>20</Paragraphs>
  <Slides>12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5" baseType="lpstr">
      <vt:lpstr>Book Antiqua</vt:lpstr>
      <vt:lpstr>Wingdings</vt:lpstr>
      <vt:lpstr>Twarda oprawa</vt:lpstr>
      <vt:lpstr>Święty Michał Archanioł</vt:lpstr>
      <vt:lpstr> Michał Archanioł </vt:lpstr>
      <vt:lpstr>Atrybuty</vt:lpstr>
      <vt:lpstr>Modlitwa</vt:lpstr>
      <vt:lpstr>Czciciele Św. Michała</vt:lpstr>
      <vt:lpstr>Zadania Św. Michała</vt:lpstr>
      <vt:lpstr>1.Boży wojownik w walce z szatanem</vt:lpstr>
      <vt:lpstr>2. Obrońca kościoła</vt:lpstr>
      <vt:lpstr>3. Obecny przed tronem Boga</vt:lpstr>
      <vt:lpstr>4. Patron dobrej śmierci</vt:lpstr>
      <vt:lpstr>Prezentacja programu PowerPoint</vt:lpstr>
      <vt:lpstr>Dziękuję za uwagę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Święty Michał Archanioł</dc:title>
  <dc:creator>Lenovo</dc:creator>
  <cp:lastModifiedBy>Maria Harasik</cp:lastModifiedBy>
  <cp:revision>6</cp:revision>
  <dcterms:created xsi:type="dcterms:W3CDTF">2021-11-28T14:04:00Z</dcterms:created>
  <dcterms:modified xsi:type="dcterms:W3CDTF">2021-12-07T19:24:54Z</dcterms:modified>
</cp:coreProperties>
</file>