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44"/>
  </p:notesMasterIdLst>
  <p:handoutMasterIdLst>
    <p:handoutMasterId r:id="rId45"/>
  </p:handoutMasterIdLst>
  <p:sldIdLst>
    <p:sldId id="297" r:id="rId2"/>
    <p:sldId id="276" r:id="rId3"/>
    <p:sldId id="300" r:id="rId4"/>
    <p:sldId id="301" r:id="rId5"/>
    <p:sldId id="298" r:id="rId6"/>
    <p:sldId id="302" r:id="rId7"/>
    <p:sldId id="303" r:id="rId8"/>
    <p:sldId id="304" r:id="rId9"/>
    <p:sldId id="260" r:id="rId10"/>
    <p:sldId id="307" r:id="rId11"/>
    <p:sldId id="308" r:id="rId12"/>
    <p:sldId id="310" r:id="rId13"/>
    <p:sldId id="287" r:id="rId14"/>
    <p:sldId id="326" r:id="rId15"/>
    <p:sldId id="267" r:id="rId16"/>
    <p:sldId id="311" r:id="rId17"/>
    <p:sldId id="268" r:id="rId18"/>
    <p:sldId id="313" r:id="rId19"/>
    <p:sldId id="285" r:id="rId20"/>
    <p:sldId id="270" r:id="rId21"/>
    <p:sldId id="269" r:id="rId22"/>
    <p:sldId id="271" r:id="rId23"/>
    <p:sldId id="272" r:id="rId24"/>
    <p:sldId id="281" r:id="rId25"/>
    <p:sldId id="273" r:id="rId26"/>
    <p:sldId id="282" r:id="rId27"/>
    <p:sldId id="286" r:id="rId28"/>
    <p:sldId id="274" r:id="rId29"/>
    <p:sldId id="283" r:id="rId30"/>
    <p:sldId id="288" r:id="rId31"/>
    <p:sldId id="289" r:id="rId32"/>
    <p:sldId id="314" r:id="rId33"/>
    <p:sldId id="316" r:id="rId34"/>
    <p:sldId id="320" r:id="rId35"/>
    <p:sldId id="321" r:id="rId36"/>
    <p:sldId id="322" r:id="rId37"/>
    <p:sldId id="323" r:id="rId38"/>
    <p:sldId id="324" r:id="rId39"/>
    <p:sldId id="325" r:id="rId40"/>
    <p:sldId id="315" r:id="rId41"/>
    <p:sldId id="318" r:id="rId42"/>
    <p:sldId id="319" r:id="rId43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272"/>
    <a:srgbClr val="2C99D7"/>
    <a:srgbClr val="87B5FF"/>
    <a:srgbClr val="FFFFFF"/>
    <a:srgbClr val="89B5FE"/>
    <a:srgbClr val="7C9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8210"/>
    </p:cViewPr>
  </p:sorterViewPr>
  <p:notesViewPr>
    <p:cSldViewPr snapToGrid="0">
      <p:cViewPr varScale="1">
        <p:scale>
          <a:sx n="100" d="100"/>
          <a:sy n="100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E56FA3-63A6-4009-B0D7-52731905963D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A5A232-F172-4776-8895-41CD02FA3290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94165F4-379C-44F2-8E89-DB43904FE85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UWAGA: Aby zmienić obrazy na tym slajdzie, zaznacz obraz i usuń go. Następnie kliknij ikonę Wstaw obraz</a:t>
            </a:r>
          </a:p>
          <a:p>
            <a:pPr rtl="0"/>
            <a:r>
              <a:rPr lang="pl-PL" dirty="0"/>
              <a:t>w symbolu zastępczym, aby wstawić swój własny obraz.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692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765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568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745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673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66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40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670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A206BC-06BE-49C3-8592-BAB8C26A7805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30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735411-191D-4924-BAAE-8D08B1A16D77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08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zy 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7" name="Dowolny kształt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8" name="Dowolny kształt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9" name="Dowolny kształt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20" name="Dowolny kształt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1" name="Dowolny kształt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2" name="Dowolny kształt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23" name="Dowolny kształt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4" name="Dowolny kształt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5" name="Dowolny kształt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26" name="Obraz — symbol zastępczy 23" descr="Pusty symbol zastępczy pozwalający dodać obraz. Kliknij symbol zastępczy i wybierz obraz, który chcesz dodać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7" name="Obraz — symbol zastępczy 23" descr="Pusty symbol zastępczy pozwalający dodać obraz. Kliknij symbol zastępczy i wybierz obraz, który chcesz dodać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8" name="Obraz — symbol zastępczy 23" descr="Pusty symbol zastępczy pozwalający dodać obraz. Kliknij symbol zastępczy i wybierz obraz, który chcesz dodać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C7AF6-60EF-4F13-8CB6-7E146CFE14EF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20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2" name="Dowolny kształt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3" name="Dowolny kształt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39" name="Dowolny kształt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0" name="Dowolny kształt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1" name="Dowolny kształt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2" name="Dowolny kształt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3" name="Dowolny kształt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4" name="Dowolny kształt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5" name="Dowolny kształt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6" name="Dowolny kształt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7" name="Dowolny kształt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8" name="Dowolny kształt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9" name="Obraz — symbol zastępczy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0" name="Obraz — symbol zastępczy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1" name="Obraz — symbol zastępczy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2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/>
          <a:p>
            <a:pPr rtl="0"/>
            <a:fld id="{E18A6628-BF87-4562-B00F-0055849E0FB1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96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6C6821-84E6-401E-803E-DED89196FE58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88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DA3D1E-C04F-4A20-930F-9B55917D9923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92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593AAC-7688-459F-AA0F-D3F559C8FCBC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3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38E1AAE-6B2F-4A5F-98FB-3362A6111C1B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69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C2A6AF-96E6-4DFF-AC87-4EE95C6E9633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04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97E445-8D81-491E-B0B9-2C264FD40E6E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71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2C0317-3DB3-4204-86DE-8835260F616F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45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75000"/>
                <a:alpha val="72000"/>
              </a:schemeClr>
            </a:gs>
            <a:gs pos="35000">
              <a:srgbClr val="00B0F0">
                <a:alpha val="74000"/>
              </a:srgbClr>
            </a:gs>
            <a:gs pos="91000">
              <a:srgbClr val="E0F2FB"/>
            </a:gs>
            <a:gs pos="68000">
              <a:srgbClr val="2EA6E3">
                <a:alpha val="31000"/>
              </a:srgbClr>
            </a:gs>
            <a:gs pos="100000">
              <a:schemeClr val="bg1">
                <a:alpha val="3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7E715EA-2968-40E8-A780-5563EEBE0075}" type="datetime1">
              <a:rPr lang="pl-PL" smtClean="0"/>
              <a:t>14.01.2021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9C03C58-465B-42F2-8BA3-01664A6B6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30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1" r:id="rId12"/>
    <p:sldLayoutId id="214748379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3hg36xItpM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rojmiasto.tv/Pingwin-albinos-w-Gdanskim-Ogrodzie-Zoologicznym-22-03-2019-video-32814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S9wHVvrldgM?feature=oembed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0zNJmhjJCBY?feature=oembe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ht9382Go7E?feature=oembe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HV7uiseBTOk?start=10&amp;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ingwiny W Zimie Wonderland Akwarela Wektor Darmowych Wektoró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45133" y="1059407"/>
            <a:ext cx="8391549" cy="866633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/>
              <a:t>Światowy Dzień Wiedzy o Pingwinach</a:t>
            </a:r>
            <a:br>
              <a:rPr lang="pl-PL" sz="4400" b="1" dirty="0"/>
            </a:br>
            <a:r>
              <a:rPr lang="pl-PL" sz="7200" b="1" dirty="0"/>
              <a:t>20</a:t>
            </a:r>
            <a:r>
              <a:rPr lang="pl-PL" sz="4400" b="1" dirty="0"/>
              <a:t> stycznia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45911" y="3852080"/>
            <a:ext cx="5295331" cy="20714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chemeClr val="tx1"/>
                </a:solidFill>
              </a:rPr>
              <a:t>Pewnie nie wszyscy wiedzą, że pingwiny również mają swoje święto.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6865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r="25900"/>
          <a:stretch>
            <a:fillRect/>
          </a:stretch>
        </p:blipFill>
        <p:spPr>
          <a:xfrm>
            <a:off x="5626020" y="775341"/>
            <a:ext cx="2987150" cy="4131434"/>
          </a:xfrm>
        </p:spPr>
      </p:pic>
      <p:sp>
        <p:nvSpPr>
          <p:cNvPr id="11" name="Prostokąt 10"/>
          <p:cNvSpPr/>
          <p:nvPr/>
        </p:nvSpPr>
        <p:spPr>
          <a:xfrm rot="21333061">
            <a:off x="5823957" y="-9349"/>
            <a:ext cx="1891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peruwiański</a:t>
            </a:r>
          </a:p>
        </p:txBody>
      </p:sp>
      <p:pic>
        <p:nvPicPr>
          <p:cNvPr id="30" name="Symbol zastępczy obrazu 2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 b="78"/>
          <a:stretch>
            <a:fillRect/>
          </a:stretch>
        </p:blipFill>
        <p:spPr>
          <a:xfrm rot="423821">
            <a:off x="8547276" y="1904309"/>
            <a:ext cx="2349685" cy="3471575"/>
          </a:xfrm>
          <a:prstGeom prst="roundRect">
            <a:avLst/>
          </a:prstGeom>
        </p:spPr>
      </p:pic>
      <p:sp>
        <p:nvSpPr>
          <p:cNvPr id="31" name="Prostokąt 30"/>
          <p:cNvSpPr/>
          <p:nvPr/>
        </p:nvSpPr>
        <p:spPr>
          <a:xfrm rot="554810">
            <a:off x="9156279" y="1024497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przylądkowy</a:t>
            </a:r>
          </a:p>
        </p:txBody>
      </p:sp>
      <p:pic>
        <p:nvPicPr>
          <p:cNvPr id="34" name="Symbol zastępczy obrazu 3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/>
      </p:pic>
      <p:sp>
        <p:nvSpPr>
          <p:cNvPr id="35" name="Prostokąt 34"/>
          <p:cNvSpPr/>
          <p:nvPr/>
        </p:nvSpPr>
        <p:spPr>
          <a:xfrm>
            <a:off x="3649972" y="1135848"/>
            <a:ext cx="1691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równikowy</a:t>
            </a:r>
          </a:p>
        </p:txBody>
      </p:sp>
      <p:sp>
        <p:nvSpPr>
          <p:cNvPr id="36" name="Tytuł 6"/>
          <p:cNvSpPr txBox="1">
            <a:spLocks/>
          </p:cNvSpPr>
          <p:nvPr/>
        </p:nvSpPr>
        <p:spPr>
          <a:xfrm>
            <a:off x="0" y="46604"/>
            <a:ext cx="4131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8800" b="1" dirty="0">
                <a:solidFill>
                  <a:schemeClr val="bg1"/>
                </a:solidFill>
              </a:rPr>
              <a:t>Pingwin</a:t>
            </a:r>
            <a:endParaRPr lang="pl-PL" sz="8800" dirty="0"/>
          </a:p>
        </p:txBody>
      </p:sp>
      <p:sp>
        <p:nvSpPr>
          <p:cNvPr id="37" name="Prostokąt 36"/>
          <p:cNvSpPr/>
          <p:nvPr/>
        </p:nvSpPr>
        <p:spPr>
          <a:xfrm>
            <a:off x="6234403" y="4162008"/>
            <a:ext cx="2904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       Peruwiański </a:t>
            </a:r>
          </a:p>
          <a:p>
            <a:r>
              <a:rPr lang="pl-PL" sz="2800" dirty="0"/>
              <a:t>    pingwin ma być </a:t>
            </a:r>
          </a:p>
          <a:p>
            <a:pPr algn="ctr"/>
            <a:r>
              <a:rPr lang="pl-PL" sz="2800" dirty="0"/>
              <a:t>różowy dziób, a </a:t>
            </a:r>
          </a:p>
          <a:p>
            <a:pPr algn="ctr"/>
            <a:r>
              <a:rPr lang="pl-PL" sz="2800" dirty="0"/>
              <a:t>przylądkowy ma na </a:t>
            </a:r>
          </a:p>
          <a:p>
            <a:pPr algn="ctr"/>
            <a:r>
              <a:rPr lang="pl-PL" sz="2800" dirty="0"/>
              <a:t>brzuchu kropki</a:t>
            </a:r>
          </a:p>
        </p:txBody>
      </p:sp>
    </p:spTree>
    <p:extLst>
      <p:ext uri="{BB962C8B-B14F-4D97-AF65-F5344CB8AC3E}">
        <p14:creationId xmlns:p14="http://schemas.microsoft.com/office/powerpoint/2010/main" val="35234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-5179" r="18722" b="-4667"/>
          <a:stretch/>
        </p:blipFill>
        <p:spPr/>
      </p:pic>
      <p:pic>
        <p:nvPicPr>
          <p:cNvPr id="14" name="Symbol zastępczy obrazu 1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310" r="15594" b="30355"/>
          <a:stretch/>
        </p:blipFill>
        <p:spPr/>
      </p:pic>
      <p:sp>
        <p:nvSpPr>
          <p:cNvPr id="13" name="Prostokąt 12"/>
          <p:cNvSpPr/>
          <p:nvPr/>
        </p:nvSpPr>
        <p:spPr>
          <a:xfrm>
            <a:off x="1811932" y="1690688"/>
            <a:ext cx="1563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skalny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945609" y="1437485"/>
            <a:ext cx="228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złotoczuby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8264289" y="1795562"/>
            <a:ext cx="2299077" cy="10640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l-PL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szczotko</a:t>
            </a:r>
            <a:r>
              <a:rPr lang="pl-PL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czuby</a:t>
            </a:r>
            <a:endParaRPr lang="pl-PL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ytuł 6"/>
          <p:cNvSpPr txBox="1">
            <a:spLocks/>
          </p:cNvSpPr>
          <p:nvPr/>
        </p:nvSpPr>
        <p:spPr>
          <a:xfrm>
            <a:off x="4132602" y="-154079"/>
            <a:ext cx="4131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8800" b="1" dirty="0">
                <a:solidFill>
                  <a:schemeClr val="bg1"/>
                </a:solidFill>
              </a:rPr>
              <a:t>Pingwin</a:t>
            </a:r>
            <a:endParaRPr lang="pl-PL" sz="8800" dirty="0"/>
          </a:p>
        </p:txBody>
      </p:sp>
      <p:pic>
        <p:nvPicPr>
          <p:cNvPr id="20" name="Symbol zastępczy obrazu 1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" b="79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83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2774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/>
              <a:t>Co jedzą pingwiny?</a:t>
            </a:r>
            <a:endParaRPr lang="pl-PL" sz="7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759758" y="4531660"/>
            <a:ext cx="10672482" cy="2326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/>
              <a:t>Jednym ze sposobów zdobywania pokarmu jest nurkowanie pod lodem. </a:t>
            </a:r>
            <a:r>
              <a:rPr lang="pl-PL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Podczas jednego nurkowania pingwin może złowić nawet do 30 ryb.</a:t>
            </a:r>
            <a:endParaRPr lang="pl-PL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Połykają też </a:t>
            </a:r>
            <a:r>
              <a:rPr lang="pl-PL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kamienie</a:t>
            </a:r>
            <a:r>
              <a:rPr lang="pl-PL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aby lepiej zmiażdżyć pokarm, ponieważ nie posiadają zębów. Kamienie umożliwiają im także głębsze nurkowanie poprzez zwiększenie masy ciała.</a:t>
            </a:r>
            <a:endParaRPr lang="pl-PL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3200" dirty="0"/>
          </a:p>
        </p:txBody>
      </p:sp>
      <p:sp>
        <p:nvSpPr>
          <p:cNvPr id="5" name="Prostokąt 4"/>
          <p:cNvSpPr/>
          <p:nvPr/>
        </p:nvSpPr>
        <p:spPr>
          <a:xfrm>
            <a:off x="1274807" y="1880533"/>
            <a:ext cx="9642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Odżywiają się pokarmem zwierzęcym: rybami, skorupiakami i głowonogami.</a:t>
            </a:r>
            <a:r>
              <a:rPr lang="pl-PL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4271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480"/>
            <a:ext cx="12192000" cy="682752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23584" y="4703564"/>
            <a:ext cx="5284693" cy="1925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endParaRPr lang="pl-PL" sz="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pl-PL" sz="3200" dirty="0">
                <a:ea typeface="Calibri" panose="020F0502020204030204" pitchFamily="34" charset="0"/>
                <a:cs typeface="Times New Roman" panose="02020603050405020304" pitchFamily="18" charset="0"/>
              </a:rPr>
              <a:t>Jednak najstarszym pingwinem był ten żyjący w japońskim ogrodzie zoologicznym – miał 39 lat i 9 miesięcy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7300" b="1" dirty="0">
                <a:ea typeface="Times New Roman" panose="02020603050405020304" pitchFamily="18" charset="0"/>
              </a:rPr>
              <a:t>Jak długo żyją pingwiny?</a:t>
            </a:r>
            <a:br>
              <a:rPr lang="pl-PL" sz="7300" b="1" dirty="0"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23584" y="2119908"/>
            <a:ext cx="49014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ea typeface="Calibri" panose="020F0502020204030204" pitchFamily="34" charset="0"/>
                <a:cs typeface="Times New Roman" panose="02020603050405020304" pitchFamily="18" charset="0"/>
              </a:rPr>
              <a:t>Pingwiny małe żyją średnio</a:t>
            </a:r>
          </a:p>
          <a:p>
            <a:pPr algn="ctr"/>
            <a:r>
              <a:rPr lang="pl-PL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6 lat</a:t>
            </a:r>
            <a:r>
              <a:rPr lang="pl-PL" sz="4000" dirty="0">
                <a:ea typeface="Calibri" panose="020F0502020204030204" pitchFamily="34" charset="0"/>
                <a:cs typeface="Times New Roman" panose="02020603050405020304" pitchFamily="18" charset="0"/>
              </a:rPr>
              <a:t>, podczas gdy </a:t>
            </a:r>
          </a:p>
          <a:p>
            <a:pPr algn="ctr"/>
            <a:r>
              <a:rPr lang="pl-PL" sz="4000" dirty="0">
                <a:ea typeface="Calibri" panose="020F0502020204030204" pitchFamily="34" charset="0"/>
                <a:cs typeface="Times New Roman" panose="02020603050405020304" pitchFamily="18" charset="0"/>
              </a:rPr>
              <a:t>Pingwiny cesarskie nawet </a:t>
            </a:r>
            <a:r>
              <a:rPr lang="pl-PL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pl-PL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9965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92A312-F532-42AD-91FE-1835D217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/>
              <a:t>Piosenka o pingwinkach</a:t>
            </a:r>
          </a:p>
        </p:txBody>
      </p:sp>
      <p:pic>
        <p:nvPicPr>
          <p:cNvPr id="4" name="Multimedia online 5" title="Śpiewające Brzdące - Pingwinek - Piosenki dla dzieci">
            <a:hlinkClick r:id="" action="ppaction://media"/>
            <a:extLst>
              <a:ext uri="{FF2B5EF4-FFF2-40B4-BE49-F238E27FC236}">
                <a16:creationId xmlns:a16="http://schemas.microsoft.com/office/drawing/2014/main" id="{4E847B32-B9B1-4A9A-8348-11F694C69B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4196" y="1825625"/>
            <a:ext cx="7861721" cy="4441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58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ingwiny Na Antarktydzie Premium Zdjęc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" y="2689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79776" y="781983"/>
            <a:ext cx="5248835" cy="132556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sz="8000" b="1" dirty="0">
                <a:solidFill>
                  <a:schemeClr val="bg1"/>
                </a:solidFill>
              </a:rPr>
              <a:t>Ciekawostki o pingwinach</a:t>
            </a:r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awartość — symbol zastępczy 2"/>
          <p:cNvSpPr>
            <a:spLocks noGrp="1"/>
          </p:cNvSpPr>
          <p:nvPr>
            <p:ph type="title"/>
          </p:nvPr>
        </p:nvSpPr>
        <p:spPr>
          <a:xfrm>
            <a:off x="4679576" y="1815352"/>
            <a:ext cx="6614085" cy="4320430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pl-PL" sz="4400" b="1" dirty="0"/>
              <a:t>Pingwiny są jedynymi ptakami, które zachowują wyprostowaną postawę ciała. </a:t>
            </a:r>
            <a:br>
              <a:rPr lang="pl-PL" sz="4400" b="1" dirty="0"/>
            </a:br>
            <a:endParaRPr lang="pl-PL" sz="4400" b="1" dirty="0"/>
          </a:p>
          <a:p>
            <a:pPr marL="0" indent="0" algn="ctr">
              <a:buNone/>
            </a:pPr>
            <a:r>
              <a:rPr lang="pl-PL" sz="4400" b="1" dirty="0"/>
              <a:t>Na lądzie chodzą w postawie wyprostowanej lub ślizgają się na brzuchu, odpychając się silnymi, mocno przesuniętymi do tyłu nogami. </a:t>
            </a:r>
          </a:p>
        </p:txBody>
      </p:sp>
    </p:spTree>
    <p:extLst>
      <p:ext uri="{BB962C8B-B14F-4D97-AF65-F5344CB8AC3E}">
        <p14:creationId xmlns:p14="http://schemas.microsoft.com/office/powerpoint/2010/main" val="21888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918883" y="2071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tx1"/>
                </a:solidFill>
              </a:rPr>
              <a:t>Pingwiny składają dwa jaja</a:t>
            </a:r>
            <a:r>
              <a:rPr lang="pl-PL" sz="7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2" name="Symbol zastępczy obrazu 2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3514" r="-469" b="3391"/>
          <a:stretch/>
        </p:blipFill>
        <p:spPr/>
      </p:pic>
      <p:pic>
        <p:nvPicPr>
          <p:cNvPr id="21" name="Symbol zastępczy obrazu 20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" b="8568"/>
          <a:stretch/>
        </p:blipFill>
        <p:spPr/>
      </p:pic>
      <p:sp>
        <p:nvSpPr>
          <p:cNvPr id="17" name="Prostokąt 16"/>
          <p:cNvSpPr/>
          <p:nvPr/>
        </p:nvSpPr>
        <p:spPr>
          <a:xfrm>
            <a:off x="4469832" y="1812391"/>
            <a:ext cx="32065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   Jaja </a:t>
            </a:r>
          </a:p>
          <a:p>
            <a:pPr algn="ctr"/>
            <a:r>
              <a:rPr lang="pl-PL" sz="3200" dirty="0"/>
              <a:t>wysiadywane są na stopach, pod fałdem tłuszczowym brzucha. Podczas wysiadywania jaj, pingwin nie odżywia się nawet przez kilka tygodni. </a:t>
            </a:r>
          </a:p>
        </p:txBody>
      </p:sp>
    </p:spTree>
    <p:extLst>
      <p:ext uri="{BB962C8B-B14F-4D97-AF65-F5344CB8AC3E}">
        <p14:creationId xmlns:p14="http://schemas.microsoft.com/office/powerpoint/2010/main" val="14689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44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32012"/>
            <a:ext cx="10515600" cy="1039346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/>
              <a:t>Młode pingwinki</a:t>
            </a:r>
          </a:p>
        </p:txBody>
      </p:sp>
      <p:sp>
        <p:nvSpPr>
          <p:cNvPr id="5" name="Prostokąt 4"/>
          <p:cNvSpPr/>
          <p:nvPr/>
        </p:nvSpPr>
        <p:spPr>
          <a:xfrm>
            <a:off x="-60512" y="5782437"/>
            <a:ext cx="12313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Po wykluciu się młodych oboje rodziców sprawuje nad nimi opiekę (około 2 miesięcy).</a:t>
            </a:r>
          </a:p>
        </p:txBody>
      </p:sp>
    </p:spTree>
    <p:extLst>
      <p:ext uri="{BB962C8B-B14F-4D97-AF65-F5344CB8AC3E}">
        <p14:creationId xmlns:p14="http://schemas.microsoft.com/office/powerpoint/2010/main" val="174572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2729" y="138486"/>
            <a:ext cx="11172638" cy="1500187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1"/>
                </a:solidFill>
              </a:rPr>
              <a:t>Małe pingwiny nie przypominają swoich rodziców.             Są malutkie, szare i pokryte puchem.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594719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/>
              <a:t>Dopiero później pojawiają się u nich pióra.</a:t>
            </a:r>
          </a:p>
        </p:txBody>
      </p:sp>
    </p:spTree>
    <p:extLst>
      <p:ext uri="{BB962C8B-B14F-4D97-AF65-F5344CB8AC3E}">
        <p14:creationId xmlns:p14="http://schemas.microsoft.com/office/powerpoint/2010/main" val="10938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19601" y="436330"/>
            <a:ext cx="6974524" cy="1242523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</a:rPr>
              <a:t>Budowa pingwina</a:t>
            </a:r>
            <a:br>
              <a:rPr lang="pl-PL" sz="5400" b="1" dirty="0">
                <a:solidFill>
                  <a:schemeClr val="bg1"/>
                </a:solidFill>
              </a:rPr>
            </a:b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06343" y="5423068"/>
            <a:ext cx="3618362" cy="1021669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Do cech charakterystycznych należą krótkie i silne </a:t>
            </a:r>
            <a:r>
              <a:rPr lang="pl-PL" sz="2400" b="1" dirty="0">
                <a:solidFill>
                  <a:schemeClr val="tx1"/>
                </a:solidFill>
              </a:rPr>
              <a:t>nogi</a:t>
            </a:r>
            <a:r>
              <a:rPr lang="pl-PL" sz="2400" dirty="0">
                <a:solidFill>
                  <a:schemeClr val="tx1"/>
                </a:solidFill>
              </a:rPr>
              <a:t>, lekko przesunięte ku tyłowi. </a:t>
            </a:r>
          </a:p>
          <a:p>
            <a:pPr algn="ctr"/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876" y="1397032"/>
            <a:ext cx="2695436" cy="5163671"/>
          </a:xfrm>
          <a:prstGeom prst="rect">
            <a:avLst/>
          </a:prstGeom>
        </p:spPr>
      </p:pic>
      <p:cxnSp>
        <p:nvCxnSpPr>
          <p:cNvPr id="10" name="Łącznik prosty ze strzałką 9"/>
          <p:cNvCxnSpPr/>
          <p:nvPr/>
        </p:nvCxnSpPr>
        <p:spPr>
          <a:xfrm flipH="1" flipV="1">
            <a:off x="6423827" y="1633863"/>
            <a:ext cx="970390" cy="44990"/>
          </a:xfrm>
          <a:prstGeom prst="straightConnector1">
            <a:avLst/>
          </a:prstGeom>
          <a:ln w="3810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210157" y="4004628"/>
            <a:ext cx="2545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/>
              <a:t>Pingwiny mają na lądzie </a:t>
            </a:r>
          </a:p>
          <a:p>
            <a:pPr algn="ctr"/>
            <a:r>
              <a:rPr lang="pl-PL" sz="2400" b="1" dirty="0"/>
              <a:t>wyprostowaną sylwetkę</a:t>
            </a:r>
            <a:r>
              <a:rPr lang="pl-PL" sz="2400" dirty="0"/>
              <a:t>.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7607481" y="1439866"/>
            <a:ext cx="2879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Na </a:t>
            </a:r>
            <a:r>
              <a:rPr lang="pl-PL" sz="2400" b="1" dirty="0"/>
              <a:t>głowie</a:t>
            </a:r>
            <a:r>
              <a:rPr lang="pl-PL" sz="2400" dirty="0"/>
              <a:t> czasem występują kolorowe plamy i czuby.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028310" y="1090633"/>
            <a:ext cx="2974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Dzioby</a:t>
            </a:r>
            <a:r>
              <a:rPr lang="pl-PL" sz="2400" dirty="0"/>
              <a:t> pingwinów są krótkie i masywne</a:t>
            </a:r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3862687" y="1520192"/>
            <a:ext cx="887084" cy="57424"/>
          </a:xfrm>
          <a:prstGeom prst="straightConnector1">
            <a:avLst/>
          </a:prstGeom>
          <a:ln w="3810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7391407" y="2778538"/>
            <a:ext cx="2934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Pingwiny posiadają wąskie </a:t>
            </a:r>
            <a:r>
              <a:rPr lang="pl-PL" sz="2400" b="1" dirty="0"/>
              <a:t>skrzydła</a:t>
            </a:r>
            <a:r>
              <a:rPr lang="pl-PL" sz="2400" dirty="0"/>
              <a:t> pełniące rolę płetw napędowych. </a:t>
            </a:r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7228886" y="3812473"/>
            <a:ext cx="766689" cy="166394"/>
          </a:xfrm>
          <a:prstGeom prst="straightConnector1">
            <a:avLst/>
          </a:prstGeom>
          <a:ln w="3810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7409057" y="4404483"/>
            <a:ext cx="2916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Ogony</a:t>
            </a:r>
            <a:r>
              <a:rPr lang="pl-PL" sz="2400" dirty="0"/>
              <a:t> pingwinów są krótkie, sztywne i wraz nogami pełnią funkcję steru. 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 flipH="1">
            <a:off x="6605516" y="5423068"/>
            <a:ext cx="1169237" cy="459117"/>
          </a:xfrm>
          <a:prstGeom prst="straightConnector1">
            <a:avLst/>
          </a:prstGeom>
          <a:ln w="3810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ostokąt 32"/>
          <p:cNvSpPr/>
          <p:nvPr/>
        </p:nvSpPr>
        <p:spPr>
          <a:xfrm>
            <a:off x="898656" y="2434496"/>
            <a:ext cx="3233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Zwykle </a:t>
            </a:r>
            <a:r>
              <a:rPr lang="pl-PL" sz="2400" b="1" dirty="0"/>
              <a:t>ubarwienie</a:t>
            </a:r>
            <a:r>
              <a:rPr lang="pl-PL" sz="2400" dirty="0"/>
              <a:t> białe od spodu i czarne, szare lub brązowe od strony grzbietowej.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>
            <a:off x="3756046" y="6208370"/>
            <a:ext cx="971683" cy="3546"/>
          </a:xfrm>
          <a:prstGeom prst="straightConnector1">
            <a:avLst/>
          </a:prstGeom>
          <a:ln w="3810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27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pl-PL" sz="6000" b="1" dirty="0"/>
              <a:t>Pingwiny raz w roku tracą pióra. 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6096000" y="1816630"/>
            <a:ext cx="5414682" cy="3763900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4800" dirty="0">
                <a:solidFill>
                  <a:schemeClr val="tx1"/>
                </a:solidFill>
              </a:rPr>
              <a:t>Pióra odrastają w ciągu kilku tygodni. W tym czasie ptaki pozostają na lądzie.</a:t>
            </a:r>
          </a:p>
          <a:p>
            <a:pPr algn="ctr" rtl="0"/>
            <a:endParaRPr lang="pl-PL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41773" y="700974"/>
            <a:ext cx="2777471" cy="823912"/>
          </a:xfrm>
        </p:spPr>
        <p:txBody>
          <a:bodyPr rtlCol="0"/>
          <a:lstStyle/>
          <a:p>
            <a:pPr algn="ctr"/>
            <a:r>
              <a:rPr lang="pl-PL" sz="4400" dirty="0"/>
              <a:t>Słuch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308784" y="1766933"/>
            <a:ext cx="3967381" cy="3746361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solidFill>
                  <a:schemeClr val="tx1"/>
                </a:solidFill>
              </a:rPr>
              <a:t>Mimo braku widocznych uszu pingwiny mogą pochwalić się bardzo </a:t>
            </a:r>
            <a:r>
              <a:rPr lang="pl-PL" sz="3200" b="1" dirty="0">
                <a:solidFill>
                  <a:schemeClr val="tx1"/>
                </a:solidFill>
              </a:rPr>
              <a:t>czułym zmysłem słuchu</a:t>
            </a:r>
            <a:r>
              <a:rPr lang="pl-PL" sz="3200" dirty="0">
                <a:solidFill>
                  <a:schemeClr val="tx1"/>
                </a:solidFill>
              </a:rPr>
              <a:t>. Potrafią one odszukać innego osobnika za pomocą dźwięków wśród skupiska utworzonego nawet z setek pingwinów.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8108576" y="700974"/>
            <a:ext cx="3166129" cy="823912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4400" dirty="0"/>
              <a:t>Wzrok 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7987622" y="1766933"/>
            <a:ext cx="4007154" cy="3746361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pl-PL" sz="3200" dirty="0"/>
              <a:t>Pingwiny to zwierzęta, które doskonale przystosowały się do widzenia pod wodą. Można by powiedzieć, że </a:t>
            </a:r>
            <a:r>
              <a:rPr lang="pl-PL" sz="3200" b="1" dirty="0"/>
              <a:t>lepiej widzą w wodzie </a:t>
            </a:r>
            <a:r>
              <a:rPr lang="pl-PL" sz="3200" dirty="0"/>
              <a:t>niż na lądzie (tutaj stają się krótkowzroczne). A w ciemności widzą jeszcze lepiej i bardziej ostro.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05" y="1524886"/>
            <a:ext cx="3172490" cy="4636717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527651" y="121093"/>
            <a:ext cx="6472518" cy="1159761"/>
          </a:xfrm>
        </p:spPr>
        <p:txBody>
          <a:bodyPr rtlCol="0">
            <a:normAutofit/>
          </a:bodyPr>
          <a:lstStyle/>
          <a:p>
            <a:pPr algn="ctr"/>
            <a:r>
              <a:rPr lang="pl-PL" sz="6000" b="1" dirty="0"/>
              <a:t>Zmysły pingwina</a:t>
            </a:r>
          </a:p>
        </p:txBody>
      </p:sp>
    </p:spTree>
    <p:extLst>
      <p:ext uri="{BB962C8B-B14F-4D97-AF65-F5344CB8AC3E}">
        <p14:creationId xmlns:p14="http://schemas.microsoft.com/office/powerpoint/2010/main" val="34937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480"/>
            <a:ext cx="12192000" cy="68275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6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Są bardzo społecznymi osobnikami</a:t>
            </a:r>
            <a:r>
              <a:rPr lang="pl-PL" sz="6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6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32013" y="2200763"/>
            <a:ext cx="4540622" cy="2210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4400" dirty="0">
                <a:ea typeface="Times New Roman" panose="02020603050405020304" pitchFamily="18" charset="0"/>
                <a:cs typeface="Times New Roman" panose="02020603050405020304" pitchFamily="18" charset="0"/>
              </a:rPr>
              <a:t>Najlepiej czują się w grupie, </a:t>
            </a:r>
            <a:r>
              <a:rPr lang="pl-PL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razem</a:t>
            </a:r>
            <a:r>
              <a:rPr lang="pl-PL" sz="4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jedzą, bawią się i spędzają czas</a:t>
            </a:r>
            <a:r>
              <a:rPr lang="pl-PL" sz="4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3094" y="4921572"/>
            <a:ext cx="5894294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Na wulkanicznej Wyspie Zawadowskiego na Oceanie Południowym, zamieszkuje jedna z największych na świecie kolonii pingwinów arktycznych, licząca około miliona par.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ingwiny Na Antarktydzie Premium Zdjęc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7315199" y="470210"/>
            <a:ext cx="45047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Pingwiny, podobnie jak ludzie, mają łaskotki       i reagują na nie tak, jak człowiek.</a:t>
            </a:r>
            <a:endParaRPr lang="pl-PL" sz="3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endParaRPr lang="pl-PL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456225" y="539886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+mj-lt"/>
                <a:ea typeface="+mj-ea"/>
                <a:cs typeface="+mj-cs"/>
              </a:rPr>
              <a:t>Aby </a:t>
            </a:r>
            <a:r>
              <a:rPr lang="en-US" sz="3800" dirty="0" err="1">
                <a:latin typeface="+mj-lt"/>
                <a:ea typeface="+mj-ea"/>
                <a:cs typeface="+mj-cs"/>
              </a:rPr>
              <a:t>oszczędzić</a:t>
            </a:r>
            <a:r>
              <a:rPr lang="en-US" sz="3800" dirty="0"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latin typeface="+mj-lt"/>
                <a:ea typeface="+mj-ea"/>
                <a:cs typeface="+mj-cs"/>
              </a:rPr>
              <a:t>swoją</a:t>
            </a:r>
            <a:r>
              <a:rPr lang="en-US" sz="3800" dirty="0"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latin typeface="+mj-lt"/>
                <a:ea typeface="+mj-ea"/>
                <a:cs typeface="+mj-cs"/>
              </a:rPr>
              <a:t>energię</a:t>
            </a:r>
            <a:r>
              <a:rPr lang="en-US" sz="3800" dirty="0">
                <a:latin typeface="+mj-lt"/>
                <a:ea typeface="+mj-ea"/>
                <a:cs typeface="+mj-cs"/>
              </a:rPr>
              <a:t>, </a:t>
            </a:r>
            <a:r>
              <a:rPr lang="en-US" sz="3800" dirty="0" err="1">
                <a:latin typeface="+mj-lt"/>
                <a:ea typeface="+mj-ea"/>
                <a:cs typeface="+mj-cs"/>
              </a:rPr>
              <a:t>pingwiny</a:t>
            </a:r>
            <a:r>
              <a:rPr lang="en-US" sz="3800" dirty="0"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latin typeface="+mj-lt"/>
                <a:ea typeface="+mj-ea"/>
                <a:cs typeface="+mj-cs"/>
              </a:rPr>
              <a:t>saneczkują</a:t>
            </a:r>
            <a:r>
              <a:rPr lang="en-US" sz="3800" dirty="0">
                <a:latin typeface="+mj-lt"/>
                <a:ea typeface="+mj-ea"/>
                <a:cs typeface="+mj-cs"/>
              </a:rPr>
              <a:t>, a </a:t>
            </a:r>
            <a:r>
              <a:rPr lang="en-US" sz="3800" dirty="0" err="1">
                <a:latin typeface="+mj-lt"/>
                <a:ea typeface="+mj-ea"/>
                <a:cs typeface="+mj-cs"/>
              </a:rPr>
              <a:t>oznacza</a:t>
            </a:r>
            <a:r>
              <a:rPr lang="en-US" sz="3800" dirty="0">
                <a:latin typeface="+mj-lt"/>
                <a:ea typeface="+mj-ea"/>
                <a:cs typeface="+mj-cs"/>
              </a:rPr>
              <a:t> to </a:t>
            </a:r>
            <a:r>
              <a:rPr lang="en-US" sz="3800" dirty="0" err="1">
                <a:latin typeface="+mj-lt"/>
                <a:ea typeface="+mj-ea"/>
                <a:cs typeface="+mj-cs"/>
              </a:rPr>
              <a:t>ślizganie</a:t>
            </a:r>
            <a:r>
              <a:rPr lang="en-US" sz="3800" dirty="0"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latin typeface="+mj-lt"/>
                <a:ea typeface="+mj-ea"/>
                <a:cs typeface="+mj-cs"/>
              </a:rPr>
              <a:t>się</a:t>
            </a:r>
            <a:r>
              <a:rPr lang="en-US" sz="3800" dirty="0"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latin typeface="+mj-lt"/>
                <a:ea typeface="+mj-ea"/>
                <a:cs typeface="+mj-cs"/>
              </a:rPr>
              <a:t>na</a:t>
            </a:r>
            <a:r>
              <a:rPr lang="en-US" sz="3800" dirty="0"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latin typeface="+mj-lt"/>
                <a:ea typeface="+mj-ea"/>
                <a:cs typeface="+mj-cs"/>
              </a:rPr>
              <a:t>brzuchu</a:t>
            </a:r>
            <a:r>
              <a:rPr lang="en-US" sz="3800" dirty="0"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latin typeface="+mj-lt"/>
                <a:ea typeface="+mj-ea"/>
                <a:cs typeface="+mj-cs"/>
              </a:rPr>
              <a:t>zamiast</a:t>
            </a:r>
            <a:r>
              <a:rPr lang="en-US" sz="3800" dirty="0">
                <a:latin typeface="+mj-lt"/>
                <a:ea typeface="+mj-ea"/>
                <a:cs typeface="+mj-cs"/>
              </a:rPr>
              <a:t> </a:t>
            </a:r>
            <a:r>
              <a:rPr lang="en-US" sz="3800" dirty="0" err="1">
                <a:latin typeface="+mj-lt"/>
                <a:ea typeface="+mj-ea"/>
                <a:cs typeface="+mj-cs"/>
              </a:rPr>
              <a:t>chodzenia</a:t>
            </a:r>
            <a:r>
              <a:rPr lang="en-US" sz="3800" dirty="0">
                <a:latin typeface="+mj-lt"/>
                <a:ea typeface="+mj-ea"/>
                <a:cs typeface="+mj-cs"/>
              </a:rPr>
              <a:t>.</a:t>
            </a:r>
            <a:endParaRPr lang="en-US" sz="38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 descr="Obraz zawierający ptak, zewnętrzne, woda, śnieg&#10;&#10;Opis wygenerowany automatyczn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0E9AC3F-EDEC-4FDE-AEA7-8E83D4D63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6225" y="3758673"/>
            <a:ext cx="47910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3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4" descr="Dwa Pingwiny Premium Zdjęcia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8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8928846" y="2130659"/>
            <a:ext cx="31017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Jest to bardzo pomocne i dzięki temu pingwin może podczas jednego polowania wyłowić nawet kilkadziesiąt ryb.</a:t>
            </a:r>
            <a:endParaRPr lang="pl-PL" sz="3200" b="1" dirty="0"/>
          </a:p>
        </p:txBody>
      </p:sp>
      <p:sp>
        <p:nvSpPr>
          <p:cNvPr id="4" name="Prostokąt 3"/>
          <p:cNvSpPr/>
          <p:nvPr/>
        </p:nvSpPr>
        <p:spPr>
          <a:xfrm>
            <a:off x="188259" y="1638216"/>
            <a:ext cx="365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Język pingwina przypomina koci, ponieważ też jest naszpikowany małymi kolcami, które powodują, że o wiele łatwiej jest mu utrzymać złowioną </a:t>
            </a:r>
          </a:p>
          <a:p>
            <a:pPr algn="ctr"/>
            <a:r>
              <a:rPr lang="pl-P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rybę. 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9047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27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374341" y="1585839"/>
            <a:ext cx="6096000" cy="51285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Kiedy warunki atmosferyczne nie są sprzyjające, np. pada śnieg, lub jest bardzo zimno to </a:t>
            </a:r>
            <a:r>
              <a:rPr lang="pl-PL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pingwiny ustawiają się jeden obok drugiego i obracają się plecami do wiatru</a:t>
            </a:r>
            <a:r>
              <a:rPr lang="pl-P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Potrafią w takiej pozycji spędzić nawet kilka godzin bez spożywania pokarmu. Czasami (aby każdy był ogrzany po równo) wymieniają się miejscami – te które były po zewnętrznej stronie wchodzą do środka, a te które były w środku idą na zewnątrz. Ponadto przed utratą ciepła chroni je </a:t>
            </a:r>
            <a:r>
              <a:rPr lang="pl-PL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gruba warstwa tłuszczu</a:t>
            </a:r>
            <a:r>
              <a:rPr lang="pl-P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znajdującą się pod skórą i duża liczba piór, które ułożone są dachówkowato, blisko siebie.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39552" y="343534"/>
            <a:ext cx="7430239" cy="1096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6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Jak Pingwiny znoszą zimno?</a:t>
            </a:r>
            <a:endParaRPr lang="pl-PL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ingwin Gentoo Skacze Z Lodu Premium Zdjęcia">
            <a:extLst>
              <a:ext uri="{FF2B5EF4-FFF2-40B4-BE49-F238E27FC236}">
                <a16:creationId xmlns:a16="http://schemas.microsoft.com/office/drawing/2014/main" id="{5C33F450-C6CC-4DE8-809D-B61BE28B18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679510" y="408577"/>
            <a:ext cx="70922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600" b="1" dirty="0">
                <a:solidFill>
                  <a:schemeClr val="bg1"/>
                </a:solidFill>
                <a:ea typeface="Times New Roman" panose="02020603050405020304" pitchFamily="18" charset="0"/>
              </a:rPr>
              <a:t>Pingwiny to ptaki - nieloty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F1D1E1D-90DD-4C24-899F-BB7656ED17EA}"/>
              </a:ext>
            </a:extLst>
          </p:cNvPr>
          <p:cNvSpPr txBox="1"/>
          <p:nvPr/>
        </p:nvSpPr>
        <p:spPr>
          <a:xfrm>
            <a:off x="1320420" y="5145543"/>
            <a:ext cx="100891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Pomimo tego, że Pingwiny zaliczane są do ptaków, to zwierzęta te nie potrafią latać. Pingwiny najlepiej ze wszystkich ptaków odnajdują się w wodzie – są wybornymi pływakami i bardzo głęboko nurkują. 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4">
            <a:extLst>
              <a:ext uri="{FF2B5EF4-FFF2-40B4-BE49-F238E27FC236}">
                <a16:creationId xmlns:a16="http://schemas.microsoft.com/office/drawing/2014/main" id="{FDEFAB83-E641-4D6B-80A4-64B9B28DC0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"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Zawartość — symbol zastępczy 3"/>
          <p:cNvSpPr>
            <a:spLocks noGrp="1"/>
          </p:cNvSpPr>
          <p:nvPr>
            <p:ph idx="1"/>
          </p:nvPr>
        </p:nvSpPr>
        <p:spPr>
          <a:xfrm>
            <a:off x="4151098" y="1288441"/>
            <a:ext cx="8138615" cy="4956838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</a:rPr>
              <a:t>Biało-czarne ubarwienie pingwina</a:t>
            </a:r>
            <a:r>
              <a:rPr lang="pl-PL" dirty="0">
                <a:solidFill>
                  <a:schemeClr val="tx1"/>
                </a:solidFill>
              </a:rPr>
              <a:t> nie jest przypadkowe. </a:t>
            </a:r>
            <a:r>
              <a:rPr lang="pl-PL" dirty="0"/>
              <a:t>K</a:t>
            </a:r>
            <a:r>
              <a:rPr lang="pl-PL" dirty="0">
                <a:solidFill>
                  <a:schemeClr val="tx1"/>
                </a:solidFill>
              </a:rPr>
              <a:t>olor czarny na grzbiecie pozwala im na lepszy kamuflaż w wodzie</a:t>
            </a:r>
          </a:p>
        </p:txBody>
      </p:sp>
      <p:pic>
        <p:nvPicPr>
          <p:cNvPr id="7" name="Picture 2" descr="ot rudy pingwin ;) #gif #ptaki #zwierzaczki... - likk - Wykop.pl">
            <a:extLst>
              <a:ext uri="{FF2B5EF4-FFF2-40B4-BE49-F238E27FC236}">
                <a16:creationId xmlns:a16="http://schemas.microsoft.com/office/drawing/2014/main" id="{38F54444-D49B-4CFF-8498-E948655DB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36291"/>
          <a:stretch/>
        </p:blipFill>
        <p:spPr bwMode="auto">
          <a:xfrm>
            <a:off x="218861" y="1768827"/>
            <a:ext cx="3932237" cy="3647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D3D7387E-A424-4732-8652-7D9B36EA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58" y="-490656"/>
            <a:ext cx="8467985" cy="1487606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/>
              <a:t>Czy kolor ma znaczenia?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C6BBB58-6644-487C-B5A4-D269B70165D2}"/>
              </a:ext>
            </a:extLst>
          </p:cNvPr>
          <p:cNvSpPr txBox="1"/>
          <p:nvPr/>
        </p:nvSpPr>
        <p:spPr>
          <a:xfrm>
            <a:off x="218861" y="5416328"/>
            <a:ext cx="46668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sz="2800" dirty="0">
                <a:solidFill>
                  <a:schemeClr val="tx1"/>
                </a:solidFill>
              </a:rPr>
              <a:t>Jednak od każdej reguły są wyjątki – </a:t>
            </a:r>
            <a:r>
              <a:rPr lang="pl-PL" sz="2800" b="1" dirty="0">
                <a:solidFill>
                  <a:schemeClr val="tx1"/>
                </a:solidFill>
              </a:rPr>
              <a:t>jeden na pięćdziesiąt tysięcy pingwinów rodzi się z ubarwieniem brązowym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72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ingwiny Na Antarktydzie Premium Zdjęc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0" y="1264124"/>
            <a:ext cx="6172200" cy="4873625"/>
          </a:xfrm>
        </p:spPr>
        <p:txBody>
          <a:bodyPr>
            <a:normAutofit/>
          </a:bodyPr>
          <a:lstStyle/>
          <a:p>
            <a:endParaRPr lang="pl-PL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</a:rPr>
              <a:t>Zamiast nich, do jedzenia wykorzystują swoje dzioby. Nie są w stanie pogryźć pokarmu, a kiedy czasem zdarzy im się połknąć kamień, ten zostaje przetransportowany do żołądka i tam rozdrobniony. 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8A64042-7A87-4545-BF98-5A1A52864570}"/>
              </a:ext>
            </a:extLst>
          </p:cNvPr>
          <p:cNvSpPr txBox="1"/>
          <p:nvPr/>
        </p:nvSpPr>
        <p:spPr>
          <a:xfrm>
            <a:off x="6002742" y="340794"/>
            <a:ext cx="6189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</a:rPr>
              <a:t>Pingwiny nie mają zębów</a:t>
            </a:r>
          </a:p>
        </p:txBody>
      </p:sp>
    </p:spTree>
    <p:extLst>
      <p:ext uri="{BB962C8B-B14F-4D97-AF65-F5344CB8AC3E}">
        <p14:creationId xmlns:p14="http://schemas.microsoft.com/office/powerpoint/2010/main" val="3081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274"/>
          </a:xfrm>
        </p:spPr>
      </p:pic>
      <p:sp>
        <p:nvSpPr>
          <p:cNvPr id="3" name="Prostokąt 2"/>
          <p:cNvSpPr/>
          <p:nvPr/>
        </p:nvSpPr>
        <p:spPr>
          <a:xfrm>
            <a:off x="5768788" y="1555821"/>
            <a:ext cx="6024283" cy="518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Pingwiny są gatunkami morskimi zamieszkującymi </a:t>
            </a:r>
            <a:r>
              <a:rPr lang="pl-PL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zimne morza półkuli południowej</a:t>
            </a:r>
            <a:r>
              <a:rPr lang="pl-PL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 Najliczniej występują wokół </a:t>
            </a:r>
            <a:r>
              <a:rPr lang="pl-PL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Antarktydy</a:t>
            </a:r>
            <a:r>
              <a:rPr lang="pl-PL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i u </a:t>
            </a:r>
            <a:r>
              <a:rPr lang="pl-PL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wybrzeży</a:t>
            </a:r>
            <a:r>
              <a:rPr lang="pl-PL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Ameryki Południowej.</a:t>
            </a:r>
          </a:p>
          <a:p>
            <a:pPr algn="ctr"/>
            <a:r>
              <a:rPr lang="pl-PL" sz="3200" dirty="0"/>
              <a:t>Pingwiny żyją na półkuli południowej, zwykle w rejonach okołobiegunowych, ale są wyjątki. Pingwin równikowy żyje na przykład na </a:t>
            </a:r>
            <a:r>
              <a:rPr lang="pl-PL" sz="3200" b="1" dirty="0"/>
              <a:t>Galapagos</a:t>
            </a:r>
            <a:r>
              <a:rPr lang="pl-PL" sz="3200" dirty="0"/>
              <a:t>, a pingwin mały u </a:t>
            </a:r>
            <a:r>
              <a:rPr lang="pl-PL" sz="3200" b="1" dirty="0"/>
              <a:t>wybrzeży Australii i Nowej Zelandii. </a:t>
            </a:r>
            <a:endParaRPr lang="pl-PL" sz="3200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416781" y="24838"/>
            <a:ext cx="4610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/>
              <a:t>Gdzie żyją pingwiny?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7729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F252EA0-C341-466B-8D9E-05A7A2851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477"/>
            <a:ext cx="12192000" cy="684752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388" y="-217677"/>
            <a:ext cx="11273051" cy="1422779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chemeClr val="bg1"/>
                </a:solidFill>
              </a:rPr>
              <a:t>Dlaczego pingwiny chodzą slalomem?</a:t>
            </a:r>
            <a:endParaRPr lang="pl-PL" sz="60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47154"/>
            <a:ext cx="5691116" cy="5424745"/>
          </a:xfrm>
        </p:spPr>
        <p:txBody>
          <a:bodyPr>
            <a:normAutofit/>
          </a:bodyPr>
          <a:lstStyle/>
          <a:p>
            <a:endParaRPr lang="pl-PL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3500" b="1" dirty="0">
                <a:solidFill>
                  <a:schemeClr val="tx1"/>
                </a:solidFill>
              </a:rPr>
              <a:t>Pingwiny śmiało można nazwać mistrzami slalomu</a:t>
            </a:r>
            <a:r>
              <a:rPr lang="pl-PL" sz="3500" b="1" dirty="0"/>
              <a:t>.</a:t>
            </a:r>
            <a:endParaRPr lang="pl-PL" sz="35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</a:rPr>
              <a:t>Tor chodu pingwinów przypomina slalom. W związku z ruchem obrotowym Ziemi występuje efekt Coriolisa i zmienia się trochę tor poruszania się ciał, które znajdują się na biegunach. Na Biegunie Południowym jest odchylenie w lewym kierunku, a na Północnym – w prawym.</a:t>
            </a:r>
          </a:p>
        </p:txBody>
      </p:sp>
    </p:spTree>
    <p:extLst>
      <p:ext uri="{BB962C8B-B14F-4D97-AF65-F5344CB8AC3E}">
        <p14:creationId xmlns:p14="http://schemas.microsoft.com/office/powerpoint/2010/main" val="5869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ingwiny W Zimie Wonderland Akwarela Wektor Darmowych Wektoró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48399" y="3220872"/>
            <a:ext cx="5943601" cy="36371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4400" dirty="0">
                <a:solidFill>
                  <a:schemeClr val="tx1"/>
                </a:solidFill>
              </a:rPr>
              <a:t>W marcu 2019 roku na świat w gdańskim zoo przyszedł </a:t>
            </a:r>
            <a:r>
              <a:rPr lang="pl-PL" sz="4400" b="1" dirty="0">
                <a:solidFill>
                  <a:schemeClr val="tx1"/>
                </a:solidFill>
              </a:rPr>
              <a:t>pingwin albinos</a:t>
            </a:r>
            <a:r>
              <a:rPr lang="pl-PL" sz="4400" dirty="0">
                <a:solidFill>
                  <a:schemeClr val="tx1"/>
                </a:solidFill>
              </a:rPr>
              <a:t>! Gdańskie zoo jest jedynym na świecie ogrodem, który może pochwalić się pingwinem albinosem. </a:t>
            </a:r>
          </a:p>
          <a:p>
            <a:pPr marL="0" indent="0" algn="ctr">
              <a:buNone/>
            </a:pPr>
            <a:r>
              <a:rPr lang="pl-PL" sz="4400" dirty="0">
                <a:solidFill>
                  <a:schemeClr val="tx1"/>
                </a:solidFill>
              </a:rPr>
              <a:t>Możecie go zobaczyć na filmiku poniżej: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B73A5C6-A97A-492D-B028-3506A616ACB9}"/>
              </a:ext>
            </a:extLst>
          </p:cNvPr>
          <p:cNvSpPr txBox="1"/>
          <p:nvPr/>
        </p:nvSpPr>
        <p:spPr>
          <a:xfrm>
            <a:off x="7000732" y="6043514"/>
            <a:ext cx="4438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hlinkClick r:id="rId3"/>
              </a:rPr>
              <a:t>https://trojmiasto.tv/Pingwin-albinos-w-Gdanskim-Ogrodzie-Zoologicznym-22-03-2019-video-32814.html</a:t>
            </a:r>
            <a:r>
              <a:rPr lang="pl-PL" dirty="0"/>
              <a:t>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9DEB33-5DD9-4982-B0D4-5A81CD119E63}"/>
              </a:ext>
            </a:extLst>
          </p:cNvPr>
          <p:cNvSpPr txBox="1"/>
          <p:nvPr/>
        </p:nvSpPr>
        <p:spPr>
          <a:xfrm>
            <a:off x="3367586" y="326040"/>
            <a:ext cx="9079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chemeClr val="tx1"/>
                </a:solidFill>
              </a:rPr>
              <a:t>Pingwin Albinos w gdańskim zoo!</a:t>
            </a:r>
          </a:p>
        </p:txBody>
      </p:sp>
    </p:spTree>
    <p:extLst>
      <p:ext uri="{BB962C8B-B14F-4D97-AF65-F5344CB8AC3E}">
        <p14:creationId xmlns:p14="http://schemas.microsoft.com/office/powerpoint/2010/main" val="26952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7CCF19-2054-4860-BAAA-2EAB854A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23" y="129662"/>
            <a:ext cx="3932237" cy="106838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/>
              <a:t>Piosenki o pingwinku</a:t>
            </a:r>
          </a:p>
        </p:txBody>
      </p:sp>
      <p:pic>
        <p:nvPicPr>
          <p:cNvPr id="5" name="Multimedia online 4" title="█▬█ █ ▀█▀ Dziecięce Przeboje - Malutkie Pingwinki / Polskie piosenki dla dzieci">
            <a:hlinkClick r:id="" action="ppaction://media"/>
            <a:extLst>
              <a:ext uri="{FF2B5EF4-FFF2-40B4-BE49-F238E27FC236}">
                <a16:creationId xmlns:a16="http://schemas.microsoft.com/office/drawing/2014/main" id="{EBA69489-68BE-40CE-9196-6E4DDF38555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2588" y="1560352"/>
            <a:ext cx="7912207" cy="4470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3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ingwiny Na Antarktydzie Premium Zdjęcia">
            <a:extLst>
              <a:ext uri="{FF2B5EF4-FFF2-40B4-BE49-F238E27FC236}">
                <a16:creationId xmlns:a16="http://schemas.microsoft.com/office/drawing/2014/main" id="{1F333589-F4D5-4DD5-BB24-9DA3AEDA19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AA49729-E844-46A7-9FC2-3B6210B4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361" y="218114"/>
            <a:ext cx="4454938" cy="221797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5400" b="1" dirty="0">
                <a:solidFill>
                  <a:schemeClr val="bg1"/>
                </a:solidFill>
              </a:rPr>
              <a:t>Pingwiny występujące w bajkach</a:t>
            </a:r>
          </a:p>
        </p:txBody>
      </p:sp>
    </p:spTree>
    <p:extLst>
      <p:ext uri="{BB962C8B-B14F-4D97-AF65-F5344CB8AC3E}">
        <p14:creationId xmlns:p14="http://schemas.microsoft.com/office/powerpoint/2010/main" val="29931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urf's Up | Sky.com">
            <a:extLst>
              <a:ext uri="{FF2B5EF4-FFF2-40B4-BE49-F238E27FC236}">
                <a16:creationId xmlns:a16="http://schemas.microsoft.com/office/drawing/2014/main" id="{A9795633-F2EA-4D3B-80D1-A2313858F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6483" r="2495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EC9C59-009E-4584-94CC-E77F27772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159" y="1869325"/>
            <a:ext cx="4023359" cy="47688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pl-PL" sz="3200" b="0" i="0" dirty="0">
                <a:effectLst/>
              </a:rPr>
              <a:t>Film opowiada historię pingwina </a:t>
            </a:r>
            <a:r>
              <a:rPr lang="pl-PL" sz="3200" b="0" i="0" dirty="0" err="1">
                <a:effectLst/>
              </a:rPr>
              <a:t>Cody'ego</a:t>
            </a:r>
            <a:r>
              <a:rPr lang="pl-PL" sz="3200" b="0" i="0" dirty="0">
                <a:effectLst/>
              </a:rPr>
              <a:t> Mavericka, którego największym marzeniem jest udział w mistrzostwach świata w surfingu oraz wygranie ich. W swojej miejscowości Cody jest jedynym pingwinem uprawiającym surfing, dlatego też uważany jest za dziwaka. </a:t>
            </a:r>
          </a:p>
          <a:p>
            <a:pPr>
              <a:lnSpc>
                <a:spcPct val="160000"/>
              </a:lnSpc>
            </a:pPr>
            <a:r>
              <a:rPr lang="pl-PL" b="0" i="0" dirty="0" err="1">
                <a:effectLst/>
              </a:rPr>
              <a:t>Mikey</a:t>
            </a:r>
            <a:r>
              <a:rPr lang="pl-PL" b="0" i="0" dirty="0">
                <a:effectLst/>
              </a:rPr>
              <a:t> </a:t>
            </a:r>
            <a:r>
              <a:rPr lang="pl-PL" b="0" i="0" dirty="0" err="1">
                <a:effectLst/>
              </a:rPr>
              <a:t>Abromowitz</a:t>
            </a:r>
            <a:r>
              <a:rPr lang="pl-PL" b="0" i="0" dirty="0">
                <a:effectLst/>
              </a:rPr>
              <a:t>, daje </a:t>
            </a:r>
            <a:r>
              <a:rPr lang="pl-PL" b="0" i="0" dirty="0" err="1">
                <a:effectLst/>
              </a:rPr>
              <a:t>Cody'emu</a:t>
            </a:r>
            <a:r>
              <a:rPr lang="pl-PL" b="0" i="0" dirty="0">
                <a:effectLst/>
              </a:rPr>
              <a:t> szansę zaprezentowania swoich możliwości, niesprzyjające warunki pogodowe udaremniają Maverickowi pokazanie się z dobrej strony. Determinacja młodego </a:t>
            </a:r>
            <a:r>
              <a:rPr lang="pl-PL" b="0" i="0" dirty="0" err="1">
                <a:effectLst/>
              </a:rPr>
              <a:t>surfera</a:t>
            </a:r>
            <a:r>
              <a:rPr lang="pl-PL" b="0" i="0" dirty="0">
                <a:effectLst/>
              </a:rPr>
              <a:t> sprawia jednak, że </a:t>
            </a:r>
            <a:r>
              <a:rPr lang="pl-PL" b="0" i="0" dirty="0" err="1">
                <a:effectLst/>
              </a:rPr>
              <a:t>Mikey</a:t>
            </a:r>
            <a:r>
              <a:rPr lang="pl-PL" b="0" i="0" dirty="0">
                <a:effectLst/>
              </a:rPr>
              <a:t> pozwala mu dołączyć do zespołu walczącego o tytuł mistrza świata w surfingu. </a:t>
            </a:r>
            <a:endParaRPr lang="pl-PL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3747879-E6B7-498F-9DD3-052DBDC94AEB}"/>
              </a:ext>
            </a:extLst>
          </p:cNvPr>
          <p:cNvSpPr txBox="1"/>
          <p:nvPr/>
        </p:nvSpPr>
        <p:spPr>
          <a:xfrm>
            <a:off x="-626162" y="54515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/>
              <a:t>Na Fali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350BD43-8869-4C3F-A976-96E5981C4374}"/>
              </a:ext>
            </a:extLst>
          </p:cNvPr>
          <p:cNvSpPr/>
          <p:nvPr/>
        </p:nvSpPr>
        <p:spPr>
          <a:xfrm>
            <a:off x="437075" y="545155"/>
            <a:ext cx="883113" cy="30736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7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E216E9-9F28-4699-AE70-6B21D91209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67407" y="5057811"/>
            <a:ext cx="8391786" cy="2183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0" i="0" dirty="0">
                <a:solidFill>
                  <a:srgbClr val="202122"/>
                </a:solidFill>
                <a:effectLst/>
              </a:rPr>
              <a:t>Cztery pingwiny przebywające w </a:t>
            </a:r>
            <a:r>
              <a:rPr lang="pl-PL" sz="2400" dirty="0"/>
              <a:t>Central Park Zoo </a:t>
            </a:r>
            <a:r>
              <a:rPr lang="pl-PL" sz="2400" b="0" i="0" dirty="0">
                <a:solidFill>
                  <a:srgbClr val="202122"/>
                </a:solidFill>
                <a:effectLst/>
              </a:rPr>
              <a:t>podejmują się na co dzień zadania pilnowania porządku w </a:t>
            </a:r>
            <a:r>
              <a:rPr lang="pl-PL" sz="2400" dirty="0"/>
              <a:t>zoo</a:t>
            </a:r>
            <a:r>
              <a:rPr lang="pl-PL" sz="2400" b="0" i="0" dirty="0">
                <a:solidFill>
                  <a:srgbClr val="202122"/>
                </a:solidFill>
                <a:effectLst/>
              </a:rPr>
              <a:t>. W zoo pingwiny poznają nowych przyjaciół, jednak mają też wielu wrogów. Działania ptaków często wykraczają poza obręb zoo, a niekiedy muszą one mierzyć się z siłami zagrażającymi całemu światu.</a:t>
            </a:r>
            <a:endParaRPr lang="pl-PL" sz="2400" dirty="0"/>
          </a:p>
        </p:txBody>
      </p:sp>
      <p:pic>
        <p:nvPicPr>
          <p:cNvPr id="3074" name="Picture 2" descr="Pingwiny z Madagaskaru&quot; robią karierę na własną rękę – zobacz zwiastun! -  Trailery filmowe - Filmy, seriale i nowości kinowe - Serwis filmowy  dziennik.pl - Dziennik.pl">
            <a:extLst>
              <a:ext uri="{FF2B5EF4-FFF2-40B4-BE49-F238E27FC236}">
                <a16:creationId xmlns:a16="http://schemas.microsoft.com/office/drawing/2014/main" id="{5736AA67-3A56-46D8-A84A-C3F815718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413" r="210" b="-2061"/>
          <a:stretch/>
        </p:blipFill>
        <p:spPr bwMode="auto">
          <a:xfrm>
            <a:off x="2191625" y="921201"/>
            <a:ext cx="6158919" cy="41366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7B43224-7378-44D4-A3E0-C839BCAACC63}"/>
              </a:ext>
            </a:extLst>
          </p:cNvPr>
          <p:cNvSpPr txBox="1"/>
          <p:nvPr/>
        </p:nvSpPr>
        <p:spPr>
          <a:xfrm>
            <a:off x="1784400" y="90204"/>
            <a:ext cx="6973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4800" b="1" dirty="0">
                <a:solidFill>
                  <a:srgbClr val="202122"/>
                </a:solidFill>
              </a:rPr>
              <a:t>Pingwiny z Madagaskaru</a:t>
            </a:r>
            <a:endParaRPr lang="pl-PL" sz="4800" b="1" i="0" dirty="0">
              <a:solidFill>
                <a:srgbClr val="2021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35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75000"/>
                <a:alpha val="72000"/>
              </a:schemeClr>
            </a:gs>
            <a:gs pos="35000">
              <a:srgbClr val="00B0F0">
                <a:alpha val="74000"/>
              </a:srgbClr>
            </a:gs>
            <a:gs pos="91000">
              <a:srgbClr val="E0F2FB"/>
            </a:gs>
            <a:gs pos="68000">
              <a:srgbClr val="2EA6E3">
                <a:alpha val="31000"/>
              </a:srgbClr>
            </a:gs>
            <a:gs pos="100000">
              <a:schemeClr val="bg1">
                <a:alpha val="37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1136A9-03A4-43CE-BE5F-3A43C7E1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69" y="97277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chemeClr val="bg1"/>
                </a:solidFill>
              </a:rPr>
              <a:t>PINGU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272271-D5E6-417A-AB81-CC04FC8DD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383" y="1911484"/>
            <a:ext cx="5181633" cy="4041843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pl-PL" sz="2800" b="0" i="0" dirty="0">
                <a:solidFill>
                  <a:srgbClr val="202124"/>
                </a:solidFill>
                <a:effectLst/>
              </a:rPr>
              <a:t>Akcja serialu ma miejsce na Antarktydzie, gdzie mieszka razem z rodziną główny bohater - młody pingwin </a:t>
            </a:r>
            <a:r>
              <a:rPr lang="pl-PL" sz="2800" b="1" i="0" dirty="0">
                <a:solidFill>
                  <a:srgbClr val="202124"/>
                </a:solidFill>
                <a:effectLst/>
              </a:rPr>
              <a:t>Pingu</a:t>
            </a:r>
            <a:r>
              <a:rPr lang="pl-PL" sz="2800" b="0" i="0" dirty="0">
                <a:solidFill>
                  <a:srgbClr val="202124"/>
                </a:solidFill>
                <a:effectLst/>
              </a:rPr>
              <a:t>. Bardzo często wpada on w tarapaty, systematycznie swój udział ma w nich jego młodsza siostrzyczka. Każdy odcinek to inny epizod z życia </a:t>
            </a:r>
            <a:r>
              <a:rPr lang="pl-PL" sz="2800" b="1" i="0" dirty="0">
                <a:solidFill>
                  <a:srgbClr val="202124"/>
                </a:solidFill>
                <a:effectLst/>
              </a:rPr>
              <a:t>Pingu</a:t>
            </a:r>
            <a:r>
              <a:rPr lang="pl-PL" sz="2800" b="0" i="0" dirty="0">
                <a:solidFill>
                  <a:srgbClr val="202124"/>
                </a:solidFill>
                <a:effectLst/>
              </a:rPr>
              <a:t>.</a:t>
            </a:r>
            <a:endParaRPr lang="pl-PL" sz="28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3BAD0E4-2C6A-4E9F-8401-9E7E108A0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1" t="1535" r="1980" b="2816"/>
          <a:stretch/>
        </p:blipFill>
        <p:spPr>
          <a:xfrm>
            <a:off x="5943602" y="583659"/>
            <a:ext cx="5535038" cy="5457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116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ppy Feet: Tupot małych stóp - streaming online">
            <a:extLst>
              <a:ext uri="{FF2B5EF4-FFF2-40B4-BE49-F238E27FC236}">
                <a16:creationId xmlns:a16="http://schemas.microsoft.com/office/drawing/2014/main" id="{933D128C-AC18-4E75-9226-715EDD0B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ED8C6B6-F2C1-42C3-8837-2EE906E30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864" y="3239310"/>
            <a:ext cx="3932237" cy="89008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b="1" dirty="0">
                <a:solidFill>
                  <a:schemeClr val="bg1"/>
                </a:solidFill>
              </a:rPr>
              <a:t>Happy </a:t>
            </a:r>
            <a:r>
              <a:rPr lang="pl-PL" sz="6600" b="1" dirty="0" err="1">
                <a:solidFill>
                  <a:schemeClr val="bg1"/>
                </a:solidFill>
              </a:rPr>
              <a:t>Feet</a:t>
            </a:r>
            <a:endParaRPr lang="pl-PL" sz="6600" b="1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DE2209-8BC6-42E7-BE75-EE92E826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281" y="2374375"/>
            <a:ext cx="4426085" cy="3394127"/>
          </a:xfrm>
        </p:spPr>
        <p:txBody>
          <a:bodyPr>
            <a:normAutofit/>
          </a:bodyPr>
          <a:lstStyle/>
          <a:p>
            <a:pPr algn="ctr"/>
            <a:r>
              <a:rPr lang="pl-PL" sz="2800" b="1" i="0" dirty="0">
                <a:solidFill>
                  <a:schemeClr val="bg1"/>
                </a:solidFill>
                <a:effectLst/>
              </a:rPr>
              <a:t>Film opowiada historię jednego z </a:t>
            </a:r>
            <a:r>
              <a:rPr lang="pl-PL" sz="2800" b="1" dirty="0">
                <a:solidFill>
                  <a:schemeClr val="bg1"/>
                </a:solidFill>
              </a:rPr>
              <a:t>pingwinów</a:t>
            </a:r>
            <a:r>
              <a:rPr lang="pl-PL" sz="2800" b="1" i="0" dirty="0">
                <a:solidFill>
                  <a:schemeClr val="bg1"/>
                </a:solidFill>
                <a:effectLst/>
              </a:rPr>
              <a:t> o imieniu Mambo, który urodził się bez najmniejszego talentu do śpiewu. Został jednak obdarzony zdolnością do stepowania. </a:t>
            </a:r>
            <a:r>
              <a:rPr lang="pl-PL" sz="2800" b="1" dirty="0">
                <a:solidFill>
                  <a:schemeClr val="bg1"/>
                </a:solidFill>
              </a:rPr>
              <a:t>O</a:t>
            </a:r>
            <a:r>
              <a:rPr lang="pl-PL" sz="2800" b="1" i="0" dirty="0">
                <a:solidFill>
                  <a:schemeClr val="bg1"/>
                </a:solidFill>
                <a:effectLst/>
              </a:rPr>
              <a:t>boje rodziców obawiają się, że z powodu braku „pieśni serca” Mambo może nigdy nie odnaleźć pokrewnej duszy. 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EF131677-6A3B-4F51-B9EC-71D64FDBA3F7}"/>
              </a:ext>
            </a:extLst>
          </p:cNvPr>
          <p:cNvGrpSpPr/>
          <p:nvPr/>
        </p:nvGrpSpPr>
        <p:grpSpPr>
          <a:xfrm>
            <a:off x="0" y="-2"/>
            <a:ext cx="12211455" cy="6858000"/>
            <a:chOff x="0" y="-2"/>
            <a:chExt cx="12211455" cy="6858000"/>
          </a:xfrm>
        </p:grpSpPr>
        <p:pic>
          <p:nvPicPr>
            <p:cNvPr id="6146" name="Picture 2" descr="Pororo | The Korean Way">
              <a:extLst>
                <a:ext uri="{FF2B5EF4-FFF2-40B4-BE49-F238E27FC236}">
                  <a16:creationId xmlns:a16="http://schemas.microsoft.com/office/drawing/2014/main" id="{BEE7674A-3A0C-4104-B44A-95C823BF0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C372EBA9-0612-4EB2-A96D-019ABD15A553}"/>
                </a:ext>
              </a:extLst>
            </p:cNvPr>
            <p:cNvSpPr/>
            <p:nvPr/>
          </p:nvSpPr>
          <p:spPr>
            <a:xfrm>
              <a:off x="285311" y="140224"/>
              <a:ext cx="5397771" cy="2589211"/>
            </a:xfrm>
            <a:prstGeom prst="ellipse">
              <a:avLst/>
            </a:prstGeom>
            <a:solidFill>
              <a:srgbClr val="FBD2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E23E0504-FA20-4C82-ACB2-5CC1AC20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7455" y="6124573"/>
              <a:ext cx="5334000" cy="733425"/>
            </a:xfrm>
            <a:prstGeom prst="rect">
              <a:avLst/>
            </a:prstGeom>
          </p:spPr>
        </p:pic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9A306ED-6BAB-4DF0-A1CF-F587388FF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332" y="4268787"/>
            <a:ext cx="5492918" cy="2589211"/>
          </a:xfrm>
        </p:spPr>
        <p:txBody>
          <a:bodyPr>
            <a:normAutofit fontScale="92500"/>
          </a:bodyPr>
          <a:lstStyle/>
          <a:p>
            <a:pPr algn="ctr"/>
            <a:r>
              <a:rPr lang="pl-PL" sz="3200" b="0" i="0" dirty="0">
                <a:solidFill>
                  <a:srgbClr val="202122"/>
                </a:solidFill>
                <a:effectLst/>
              </a:rPr>
              <a:t>Serial opisuje przygody małego pingwinka imieniem </a:t>
            </a:r>
            <a:r>
              <a:rPr lang="pl-PL" sz="3200" b="0" i="0" dirty="0" err="1">
                <a:solidFill>
                  <a:srgbClr val="202122"/>
                </a:solidFill>
                <a:effectLst/>
              </a:rPr>
              <a:t>Popolo</a:t>
            </a:r>
            <a:r>
              <a:rPr lang="pl-PL" sz="3200" b="0" i="0" dirty="0">
                <a:solidFill>
                  <a:srgbClr val="202122"/>
                </a:solidFill>
                <a:effectLst/>
              </a:rPr>
              <a:t> oraz jego przyjaciół - dinozaura </a:t>
            </a:r>
            <a:r>
              <a:rPr lang="pl-PL" sz="3200" b="0" i="0" dirty="0" err="1">
                <a:solidFill>
                  <a:srgbClr val="202122"/>
                </a:solidFill>
                <a:effectLst/>
              </a:rPr>
              <a:t>Krakusia</a:t>
            </a:r>
            <a:r>
              <a:rPr lang="pl-PL" sz="3200" b="0" i="0" dirty="0">
                <a:solidFill>
                  <a:srgbClr val="202122"/>
                </a:solidFill>
                <a:effectLst/>
              </a:rPr>
              <a:t>, niedźwiedzia polarnego </a:t>
            </a:r>
            <a:r>
              <a:rPr lang="pl-PL" sz="3200" b="0" i="0" dirty="0" err="1">
                <a:solidFill>
                  <a:srgbClr val="202122"/>
                </a:solidFill>
                <a:effectLst/>
              </a:rPr>
              <a:t>Tobika</a:t>
            </a:r>
            <a:r>
              <a:rPr lang="pl-PL" sz="3200" b="0" i="0" dirty="0">
                <a:solidFill>
                  <a:srgbClr val="202122"/>
                </a:solidFill>
                <a:effectLst/>
              </a:rPr>
              <a:t>, lisa Rudka oraz Luli, którzy mieszkają na białej wyspie w malutkiej wiosce zamieszkiwanym przez zwierzęta.</a:t>
            </a:r>
            <a:endParaRPr lang="pl-PL" sz="32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066DA9-51FF-4AA4-941C-6D8ACB79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32" y="236671"/>
            <a:ext cx="5249727" cy="2174960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/>
              <a:t>Mały Pingwinek </a:t>
            </a:r>
            <a:br>
              <a:rPr lang="pl-PL" sz="6000" b="1" dirty="0"/>
            </a:br>
            <a:r>
              <a:rPr lang="pl-PL" sz="6000" b="1" dirty="0" err="1"/>
              <a:t>Popolo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8399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D62308-350D-46FF-8982-552836BD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109" y="394281"/>
            <a:ext cx="3932237" cy="76549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/>
              <a:t>Pingwin Pik-</a:t>
            </a:r>
            <a:r>
              <a:rPr lang="pl-PL" sz="5400" b="1" dirty="0" err="1"/>
              <a:t>Pok</a:t>
            </a:r>
            <a:endParaRPr lang="pl-PL" sz="54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79A32B-ADF5-4635-9DB1-0AD84A2D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57" y="5596148"/>
            <a:ext cx="10476831" cy="1086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solidFill>
                  <a:srgbClr val="202122"/>
                </a:solidFill>
                <a:effectLst/>
              </a:rPr>
              <a:t>Bohaterem jest </a:t>
            </a:r>
            <a:r>
              <a:rPr lang="pl-PL" sz="2800" dirty="0"/>
              <a:t>pingwin Pik-</a:t>
            </a:r>
            <a:r>
              <a:rPr lang="pl-PL" sz="2800" dirty="0" err="1"/>
              <a:t>Pok</a:t>
            </a:r>
            <a:r>
              <a:rPr lang="pl-PL" sz="2800" b="0" i="0" dirty="0">
                <a:solidFill>
                  <a:srgbClr val="202122"/>
                </a:solidFill>
                <a:effectLst/>
              </a:rPr>
              <a:t>, który postanawia zwiedzić świat i opuścić Wyspę Śnieżnych Burz. Poznaje wielu wspaniałych przyjaciół oraz przeżywa fascynujące przygody.</a:t>
            </a:r>
            <a:endParaRPr lang="pl-PL" sz="2800" dirty="0"/>
          </a:p>
          <a:p>
            <a:pPr marL="0" indent="0" algn="ctr">
              <a:buNone/>
            </a:pPr>
            <a:endParaRPr lang="pl-PL" sz="4000" dirty="0"/>
          </a:p>
        </p:txBody>
      </p:sp>
      <p:pic>
        <p:nvPicPr>
          <p:cNvPr id="7170" name="Picture 2" descr="Fototeka">
            <a:extLst>
              <a:ext uri="{FF2B5EF4-FFF2-40B4-BE49-F238E27FC236}">
                <a16:creationId xmlns:a16="http://schemas.microsoft.com/office/drawing/2014/main" id="{6BADBAF6-9EF7-4348-86BA-9952E6C2D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 bwMode="auto">
          <a:xfrm>
            <a:off x="878557" y="1335254"/>
            <a:ext cx="9451343" cy="42608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ingwiny W Zimie Wonderland Akwarela Wektor Darmowych Wektoró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217531" y="0"/>
            <a:ext cx="5756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/>
              <a:t>Gdzie żyją pingwiny?</a:t>
            </a:r>
            <a:endParaRPr lang="pl-PL" sz="5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5504" r="7100" b="5098"/>
          <a:stretch/>
        </p:blipFill>
        <p:spPr>
          <a:xfrm>
            <a:off x="6139114" y="1387736"/>
            <a:ext cx="6073254" cy="4623098"/>
          </a:xfrm>
          <a:prstGeom prst="ellipse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8080759" y="5422164"/>
            <a:ext cx="2617696" cy="285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Łuk 17"/>
          <p:cNvSpPr/>
          <p:nvPr/>
        </p:nvSpPr>
        <p:spPr>
          <a:xfrm flipH="1">
            <a:off x="7852428" y="4080681"/>
            <a:ext cx="45719" cy="52344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Łuk 18"/>
          <p:cNvSpPr/>
          <p:nvPr/>
        </p:nvSpPr>
        <p:spPr>
          <a:xfrm flipH="1">
            <a:off x="7528666" y="3894444"/>
            <a:ext cx="140934" cy="709683"/>
          </a:xfrm>
          <a:prstGeom prst="arc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Łuk 20"/>
          <p:cNvSpPr/>
          <p:nvPr/>
        </p:nvSpPr>
        <p:spPr>
          <a:xfrm rot="13005567" flipH="1" flipV="1">
            <a:off x="7004034" y="4189258"/>
            <a:ext cx="806701" cy="409381"/>
          </a:xfrm>
          <a:prstGeom prst="arc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Łuk 21"/>
          <p:cNvSpPr/>
          <p:nvPr/>
        </p:nvSpPr>
        <p:spPr>
          <a:xfrm flipH="1" flipV="1">
            <a:off x="7833599" y="4686014"/>
            <a:ext cx="152282" cy="617846"/>
          </a:xfrm>
          <a:prstGeom prst="arc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Łuk 22"/>
          <p:cNvSpPr/>
          <p:nvPr/>
        </p:nvSpPr>
        <p:spPr>
          <a:xfrm flipV="1">
            <a:off x="7905397" y="4686014"/>
            <a:ext cx="88178" cy="617846"/>
          </a:xfrm>
          <a:prstGeom prst="arc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Łuk 23"/>
          <p:cNvSpPr/>
          <p:nvPr/>
        </p:nvSpPr>
        <p:spPr>
          <a:xfrm flipH="1" flipV="1">
            <a:off x="9270923" y="4249285"/>
            <a:ext cx="276592" cy="564730"/>
          </a:xfrm>
          <a:prstGeom prst="arc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Łuk 24"/>
          <p:cNvSpPr/>
          <p:nvPr/>
        </p:nvSpPr>
        <p:spPr>
          <a:xfrm flipH="1" flipV="1">
            <a:off x="11265357" y="4604127"/>
            <a:ext cx="379391" cy="390810"/>
          </a:xfrm>
          <a:prstGeom prst="arc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Łuk 25"/>
          <p:cNvSpPr/>
          <p:nvPr/>
        </p:nvSpPr>
        <p:spPr>
          <a:xfrm rot="1846168" flipV="1">
            <a:off x="10767836" y="4530404"/>
            <a:ext cx="452651" cy="395786"/>
          </a:xfrm>
          <a:prstGeom prst="arc">
            <a:avLst>
              <a:gd name="adj1" fmla="val 16200000"/>
              <a:gd name="adj2" fmla="val 1464916"/>
            </a:avLst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BE0822-8A5F-45A6-BB01-152C1337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527" y="318781"/>
            <a:ext cx="7071030" cy="849385"/>
          </a:xfrm>
        </p:spPr>
        <p:txBody>
          <a:bodyPr/>
          <a:lstStyle/>
          <a:p>
            <a:pPr algn="ctr"/>
            <a:r>
              <a:rPr lang="pl-PL" b="1" dirty="0"/>
              <a:t>Och jak przyjemnie, w pingwinka bawić się</a:t>
            </a:r>
          </a:p>
        </p:txBody>
      </p:sp>
      <p:pic>
        <p:nvPicPr>
          <p:cNvPr id="5" name="Multimedia online 4" title="Piosenki dla dzieci - Pingwinek - Buliba.pl">
            <a:hlinkClick r:id="" action="ppaction://media"/>
            <a:extLst>
              <a:ext uri="{FF2B5EF4-FFF2-40B4-BE49-F238E27FC236}">
                <a16:creationId xmlns:a16="http://schemas.microsoft.com/office/drawing/2014/main" id="{2CD2355B-C94A-480D-B2E5-FE0B8BD419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2089" y="1929467"/>
            <a:ext cx="7261906" cy="4103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75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931475-D019-43E5-BAB7-45468A5D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223" y="130379"/>
            <a:ext cx="8125553" cy="1606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i="0" dirty="0">
                <a:effectLst/>
              </a:rPr>
              <a:t>Opowieść: </a:t>
            </a:r>
          </a:p>
          <a:p>
            <a:pPr marL="0" indent="0" algn="ctr">
              <a:buNone/>
            </a:pPr>
            <a:r>
              <a:rPr lang="pl-PL" sz="3600" b="1" i="0" dirty="0">
                <a:effectLst/>
              </a:rPr>
              <a:t>„Zaczarowana zagroda” - C. Centkiewicz </a:t>
            </a:r>
            <a:endParaRPr lang="pl-PL" sz="3600" b="1" dirty="0"/>
          </a:p>
        </p:txBody>
      </p:sp>
      <p:pic>
        <p:nvPicPr>
          <p:cNvPr id="5" name="Multimedia online 4" title="Zaczarowana zagroda - C. Centkiewicz - lektura">
            <a:hlinkClick r:id="" action="ppaction://media"/>
            <a:extLst>
              <a:ext uri="{FF2B5EF4-FFF2-40B4-BE49-F238E27FC236}">
                <a16:creationId xmlns:a16="http://schemas.microsoft.com/office/drawing/2014/main" id="{D9DCD14C-0412-4BDD-9A16-7BA8549A30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90528" y="1736521"/>
            <a:ext cx="6149130" cy="461184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322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056B9F-78BE-4F85-8F23-EB336CF81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065" y="542808"/>
            <a:ext cx="6172200" cy="4873625"/>
          </a:xfrm>
        </p:spPr>
        <p:txBody>
          <a:bodyPr/>
          <a:lstStyle/>
          <a:p>
            <a:pPr marL="0" indent="0" algn="ctr">
              <a:buNone/>
            </a:pPr>
            <a:r>
              <a:rPr lang="pl-PL" sz="5400" b="1" dirty="0"/>
              <a:t>Z życia pingwinów…</a:t>
            </a:r>
          </a:p>
          <a:p>
            <a:pPr algn="ctr"/>
            <a:endParaRPr lang="pl-PL" dirty="0"/>
          </a:p>
        </p:txBody>
      </p:sp>
      <p:pic>
        <p:nvPicPr>
          <p:cNvPr id="5" name="Multimedia online 4" title="Zabawne pingwiny (Funny penguins)">
            <a:hlinkClick r:id="" action="ppaction://media"/>
            <a:extLst>
              <a:ext uri="{FF2B5EF4-FFF2-40B4-BE49-F238E27FC236}">
                <a16:creationId xmlns:a16="http://schemas.microsoft.com/office/drawing/2014/main" id="{7A808DEB-5532-4BC6-B3D5-CE7376DF12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2625" y="1556259"/>
            <a:ext cx="8814499" cy="4980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7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Dwa Pingwiny Premium Zdjęcia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47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0" y="2193232"/>
            <a:ext cx="3016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Pingwiny osiągają rożne rozmiary, z reguły ich długość wynosi od 40 - 130 cm </a:t>
            </a:r>
          </a:p>
        </p:txBody>
      </p:sp>
      <p:sp>
        <p:nvSpPr>
          <p:cNvPr id="4" name="Prostokąt 3"/>
          <p:cNvSpPr/>
          <p:nvPr/>
        </p:nvSpPr>
        <p:spPr>
          <a:xfrm>
            <a:off x="8720919" y="2041703"/>
            <a:ext cx="3471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Największe z nich to Pingwiny cesarskie o wadze do 45 kg, a najmniejsze, to Pingwiny małe, ważące ok 1,5 kg i mierzące jedynie 40 cm.</a:t>
            </a:r>
          </a:p>
        </p:txBody>
      </p:sp>
      <p:sp>
        <p:nvSpPr>
          <p:cNvPr id="5" name="Tytuł 6"/>
          <p:cNvSpPr txBox="1">
            <a:spLocks/>
          </p:cNvSpPr>
          <p:nvPr/>
        </p:nvSpPr>
        <p:spPr>
          <a:xfrm>
            <a:off x="2218365" y="-183982"/>
            <a:ext cx="7318541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6600" b="1" dirty="0">
                <a:solidFill>
                  <a:schemeClr val="bg1"/>
                </a:solidFill>
              </a:rPr>
              <a:t>Wielkość pingwinów</a:t>
            </a:r>
            <a:endParaRPr lang="pl-PL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ingwin Gentoo Skacze Z Lodu Premium Zdjęc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2617" y="5390865"/>
            <a:ext cx="10842696" cy="955344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  <a:ea typeface="Times New Roman" panose="02020603050405020304" pitchFamily="18" charset="0"/>
              </a:rPr>
              <a:t>Istnieje 17 gatunków tych nielotnych ptaków.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62617" y="998560"/>
            <a:ext cx="10842696" cy="955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600" b="1" dirty="0">
                <a:solidFill>
                  <a:schemeClr val="bg1"/>
                </a:solidFill>
                <a:ea typeface="Times New Roman" panose="02020603050405020304" pitchFamily="18" charset="0"/>
              </a:rPr>
              <a:t>Gatunki pingwina</a:t>
            </a:r>
            <a:endParaRPr lang="pl-PL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ymbol zastępczy obrazu 1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0" t="-997" r="-1504" b="1278"/>
          <a:stretch/>
        </p:blipFill>
        <p:spPr/>
      </p:pic>
      <p:pic>
        <p:nvPicPr>
          <p:cNvPr id="35" name="Symbol zastępczy obrazu 10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r="9037"/>
          <a:stretch/>
        </p:blipFill>
        <p:spPr/>
      </p:pic>
      <p:sp>
        <p:nvSpPr>
          <p:cNvPr id="38" name="Tytuł 5"/>
          <p:cNvSpPr txBox="1">
            <a:spLocks/>
          </p:cNvSpPr>
          <p:nvPr/>
        </p:nvSpPr>
        <p:spPr>
          <a:xfrm>
            <a:off x="7989807" y="1712757"/>
            <a:ext cx="3174062" cy="159434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>
                <a:gd name="adj" fmla="val 10633780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6000" b="1" dirty="0">
                <a:solidFill>
                  <a:schemeClr val="bg1"/>
                </a:solidFill>
              </a:rPr>
              <a:t>Białobrewy</a:t>
            </a:r>
            <a:endParaRPr lang="pl-PL" sz="9600" dirty="0"/>
          </a:p>
        </p:txBody>
      </p:sp>
      <p:sp>
        <p:nvSpPr>
          <p:cNvPr id="39" name="Prostokąt 38"/>
          <p:cNvSpPr/>
          <p:nvPr/>
        </p:nvSpPr>
        <p:spPr>
          <a:xfrm>
            <a:off x="816424" y="1712757"/>
            <a:ext cx="3542215" cy="12961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16158"/>
              </a:avLst>
            </a:prstTxWarp>
            <a:spAutoFit/>
          </a:bodyPr>
          <a:lstStyle/>
          <a:p>
            <a:pPr algn="ctr"/>
            <a:r>
              <a:rPr lang="pl-PL" sz="6000" b="1" dirty="0">
                <a:solidFill>
                  <a:schemeClr val="bg1"/>
                </a:solidFill>
              </a:rPr>
              <a:t>Adeli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4584536" y="-398105"/>
            <a:ext cx="29770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8800" b="1" dirty="0">
                <a:solidFill>
                  <a:schemeClr val="bg1"/>
                </a:solidFill>
              </a:rPr>
              <a:t>Pingwin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/>
          <a:stretch/>
        </p:blipFill>
        <p:spPr>
          <a:xfrm>
            <a:off x="4494359" y="2013049"/>
            <a:ext cx="3171375" cy="4223978"/>
          </a:xfrm>
          <a:prstGeom prst="ellipse">
            <a:avLst/>
          </a:prstGeom>
        </p:spPr>
      </p:pic>
      <p:sp>
        <p:nvSpPr>
          <p:cNvPr id="43" name="Tytuł 5"/>
          <p:cNvSpPr txBox="1">
            <a:spLocks/>
          </p:cNvSpPr>
          <p:nvPr/>
        </p:nvSpPr>
        <p:spPr>
          <a:xfrm>
            <a:off x="4387572" y="1530390"/>
            <a:ext cx="3174062" cy="159434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>
                <a:gd name="adj" fmla="val 10633780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6000" b="1" dirty="0">
                <a:solidFill>
                  <a:schemeClr val="bg1"/>
                </a:solidFill>
              </a:rPr>
              <a:t>żółtooki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7621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 rot="390242">
            <a:off x="8910571" y="711946"/>
            <a:ext cx="2434372" cy="1067669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</a:rPr>
              <a:t>cesarski</a:t>
            </a:r>
            <a:endParaRPr lang="pl-PL" sz="4000" dirty="0"/>
          </a:p>
        </p:txBody>
      </p:sp>
      <p:sp>
        <p:nvSpPr>
          <p:cNvPr id="16" name="Prostokąt 15"/>
          <p:cNvSpPr/>
          <p:nvPr/>
        </p:nvSpPr>
        <p:spPr>
          <a:xfrm>
            <a:off x="6215317" y="4341893"/>
            <a:ext cx="2642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Pingwin </a:t>
            </a:r>
            <a:r>
              <a:rPr lang="pl-PL" sz="3600" dirty="0"/>
              <a:t>cesarski</a:t>
            </a:r>
            <a:r>
              <a:rPr lang="pl-PL" sz="3200" dirty="0"/>
              <a:t> to największy gatunek pingwina.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2832955" y="1083057"/>
            <a:ext cx="2652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</a:rPr>
              <a:t>królewski</a:t>
            </a:r>
          </a:p>
        </p:txBody>
      </p:sp>
      <p:pic>
        <p:nvPicPr>
          <p:cNvPr id="29" name="Symbol zastępczy obrazu 2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b="3835"/>
          <a:stretch>
            <a:fillRect/>
          </a:stretch>
        </p:blipFill>
        <p:spPr/>
      </p:pic>
      <p:sp>
        <p:nvSpPr>
          <p:cNvPr id="30" name="Prostokąt 29"/>
          <p:cNvSpPr/>
          <p:nvPr/>
        </p:nvSpPr>
        <p:spPr>
          <a:xfrm rot="21199956">
            <a:off x="5690780" y="-103743"/>
            <a:ext cx="25266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>
                <a:solidFill>
                  <a:schemeClr val="bg1"/>
                </a:solidFill>
              </a:rPr>
              <a:t>krótkoczuby</a:t>
            </a:r>
          </a:p>
        </p:txBody>
      </p:sp>
      <p:pic>
        <p:nvPicPr>
          <p:cNvPr id="38" name="Symbol zastępczy obrazu 3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1555" r="14893" b="-19257"/>
          <a:stretch/>
        </p:blipFill>
        <p:spPr>
          <a:xfrm>
            <a:off x="5651082" y="859184"/>
            <a:ext cx="2987150" cy="4131434"/>
          </a:xfrm>
        </p:spPr>
      </p:pic>
      <p:sp>
        <p:nvSpPr>
          <p:cNvPr id="39" name="Prostokąt 38"/>
          <p:cNvSpPr/>
          <p:nvPr/>
        </p:nvSpPr>
        <p:spPr>
          <a:xfrm>
            <a:off x="400702" y="0"/>
            <a:ext cx="37482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800" b="1" dirty="0">
                <a:solidFill>
                  <a:schemeClr val="bg1"/>
                </a:solidFill>
              </a:rPr>
              <a:t>Pingwin</a:t>
            </a:r>
            <a:endParaRPr lang="pl-PL" sz="8800" dirty="0"/>
          </a:p>
        </p:txBody>
      </p:sp>
      <p:pic>
        <p:nvPicPr>
          <p:cNvPr id="46" name="Symbol zastępczy obrazu 4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r="170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55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 b="6397"/>
          <a:stretch>
            <a:fillRect/>
          </a:stretch>
        </p:blipFill>
        <p:spPr/>
      </p:pic>
      <p:pic>
        <p:nvPicPr>
          <p:cNvPr id="13" name="Symbol zastępczy obrazu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1" t="8869" r="31421" b="5466"/>
          <a:stretch/>
        </p:blipFill>
        <p:spPr>
          <a:xfrm>
            <a:off x="4512088" y="2011680"/>
            <a:ext cx="3147670" cy="4087372"/>
          </a:xfrm>
        </p:spPr>
      </p:pic>
      <p:pic>
        <p:nvPicPr>
          <p:cNvPr id="12" name="Symbol zastępczy obrazu 1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694" r="26827" b="4831"/>
          <a:stretch/>
        </p:blipFill>
        <p:spPr/>
      </p:pic>
      <p:sp>
        <p:nvSpPr>
          <p:cNvPr id="8" name="Tytuł 6"/>
          <p:cNvSpPr txBox="1">
            <a:spLocks/>
          </p:cNvSpPr>
          <p:nvPr/>
        </p:nvSpPr>
        <p:spPr>
          <a:xfrm>
            <a:off x="966300" y="-1367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8800" b="1" dirty="0">
                <a:solidFill>
                  <a:schemeClr val="bg1"/>
                </a:solidFill>
              </a:rPr>
              <a:t>Pingwin</a:t>
            </a:r>
            <a:endParaRPr lang="pl-PL" sz="8800" dirty="0"/>
          </a:p>
        </p:txBody>
      </p:sp>
      <p:sp>
        <p:nvSpPr>
          <p:cNvPr id="10" name="Prostokąt 9"/>
          <p:cNvSpPr/>
          <p:nvPr/>
        </p:nvSpPr>
        <p:spPr>
          <a:xfrm>
            <a:off x="1586578" y="1361094"/>
            <a:ext cx="1895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err="1">
                <a:solidFill>
                  <a:schemeClr val="bg1"/>
                </a:solidFill>
              </a:rPr>
              <a:t>magellański</a:t>
            </a:r>
            <a:endParaRPr lang="pl-PL" sz="36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9153814" y="1361094"/>
            <a:ext cx="865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mały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351587" y="1111865"/>
            <a:ext cx="146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maskowy</a:t>
            </a:r>
          </a:p>
        </p:txBody>
      </p:sp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4">
      <a:majorFont>
        <a:latin typeface="Gabriola"/>
        <a:ea typeface=""/>
        <a:cs typeface=""/>
      </a:majorFont>
      <a:minorFont>
        <a:latin typeface="Gabriol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1375</Words>
  <Application>Microsoft Office PowerPoint</Application>
  <PresentationFormat>Panoramiczny</PresentationFormat>
  <Paragraphs>131</Paragraphs>
  <Slides>42</Slides>
  <Notes>9</Notes>
  <HiddenSlides>0</HiddenSlides>
  <MMClips>5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</vt:lpstr>
      <vt:lpstr>Gabriola</vt:lpstr>
      <vt:lpstr>Times New Roman</vt:lpstr>
      <vt:lpstr>Motyw pakietu Office</vt:lpstr>
      <vt:lpstr>Światowy Dzień Wiedzy o Pingwinach 20 stycznia</vt:lpstr>
      <vt:lpstr>Budowa pingwina </vt:lpstr>
      <vt:lpstr>Prezentacja programu PowerPoint</vt:lpstr>
      <vt:lpstr>Gdzie żyją pingwiny?</vt:lpstr>
      <vt:lpstr>Prezentacja programu PowerPoint</vt:lpstr>
      <vt:lpstr>Istnieje 17 gatunków tych nielotnych ptaków.</vt:lpstr>
      <vt:lpstr>Prezentacja programu PowerPoint</vt:lpstr>
      <vt:lpstr>cesarski</vt:lpstr>
      <vt:lpstr>Prezentacja programu PowerPoint</vt:lpstr>
      <vt:lpstr>Prezentacja programu PowerPoint</vt:lpstr>
      <vt:lpstr>Prezentacja programu PowerPoint</vt:lpstr>
      <vt:lpstr>Co jedzą pingwiny?</vt:lpstr>
      <vt:lpstr>Jak długo żyją pingwiny? </vt:lpstr>
      <vt:lpstr>Piosenka o pingwinkach</vt:lpstr>
      <vt:lpstr>Ciekawostki o pingwinach</vt:lpstr>
      <vt:lpstr>Pingwiny są jedynymi ptakami, które zachowują wyprostowaną postawę ciała.   Na lądzie chodzą w postawie wyprostowanej lub ślizgają się na brzuchu, odpychając się silnymi, mocno przesuniętymi do tyłu nogami. </vt:lpstr>
      <vt:lpstr>Pingwiny składają dwa jaja </vt:lpstr>
      <vt:lpstr>Młode pingwinki</vt:lpstr>
      <vt:lpstr>Prezentacja programu PowerPoint</vt:lpstr>
      <vt:lpstr>Pingwiny raz w roku tracą pióra. </vt:lpstr>
      <vt:lpstr>Zmysły pingwina</vt:lpstr>
      <vt:lpstr>Są bardzo społecznymi osobnikami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Czy kolor ma znaczenia?</vt:lpstr>
      <vt:lpstr>Prezentacja programu PowerPoint</vt:lpstr>
      <vt:lpstr>Dlaczego pingwiny chodzą slalomem?</vt:lpstr>
      <vt:lpstr>Prezentacja programu PowerPoint</vt:lpstr>
      <vt:lpstr>Piosenki o pingwinku</vt:lpstr>
      <vt:lpstr>Pingwiny występujące w bajkach</vt:lpstr>
      <vt:lpstr>Prezentacja programu PowerPoint</vt:lpstr>
      <vt:lpstr>Prezentacja programu PowerPoint</vt:lpstr>
      <vt:lpstr>PINGU</vt:lpstr>
      <vt:lpstr>Happy Feet</vt:lpstr>
      <vt:lpstr>Mały Pingwinek  Popolo</vt:lpstr>
      <vt:lpstr>Pingwin Pik-Pok</vt:lpstr>
      <vt:lpstr>Och jak przyjemnie, w pingwinka bawić się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Wiedzy o Pingwinach 20 stycznia</dc:title>
  <dc:creator>Kasia</dc:creator>
  <cp:lastModifiedBy>Kasia</cp:lastModifiedBy>
  <cp:revision>7</cp:revision>
  <dcterms:created xsi:type="dcterms:W3CDTF">2021-01-14T11:15:14Z</dcterms:created>
  <dcterms:modified xsi:type="dcterms:W3CDTF">2021-01-14T12:40:02Z</dcterms:modified>
</cp:coreProperties>
</file>