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00"/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6D5F-4257-42E0-84A6-4F33C67333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D9049-B680-43F9-A100-09A6BBF688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D00F3-3D76-4871-B019-C26B798B499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A92E-F376-4849-B29D-97A3DDD9B6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2B47-C6EF-4DCA-BA55-DB12D7AD27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7E4CF-07C6-4030-93ED-86D8E802B9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9775-A0FE-494B-B3F4-021FFAD2F5A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64A01-E6B0-491B-B75F-76D2F033D8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D8AD-35E1-47C3-8D62-A89861E30CC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D7699-C8F7-4F6F-B515-0A7DDFF6EC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8351-A097-48D1-A749-5921202031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5730B6-6003-4048-8FEE-28CA1516E75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alaskan-brown-bear_4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8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chemeClr val="bg1"/>
                </a:solidFill>
                <a:latin typeface="Poor Richard" pitchFamily="18" charset="0"/>
              </a:rPr>
              <a:t>Životné prejavy a správanie stavovcov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76250"/>
            <a:ext cx="8229600" cy="576103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k-SK" u="sng">
                <a:latin typeface="Comic Sans MS" pitchFamily="66" charset="0"/>
              </a:rPr>
              <a:t>dotykové signály</a:t>
            </a:r>
            <a:r>
              <a:rPr lang="sk-SK">
                <a:latin typeface="Comic Sans MS" pitchFamily="66" charset="0"/>
              </a:rPr>
              <a:t>- vzájomné spoznávanie, výrazné sú medzi matkou a mláďaťom- olizujú sa, otierajú sa...</a:t>
            </a:r>
          </a:p>
          <a:p>
            <a:pPr>
              <a:buFontTx/>
              <a:buBlip>
                <a:blip r:embed="rId2"/>
              </a:buBlip>
            </a:pPr>
            <a:r>
              <a:rPr lang="sk-SK" u="sng">
                <a:latin typeface="Comic Sans MS" pitchFamily="66" charset="0"/>
              </a:rPr>
              <a:t>pohyby a gestá</a:t>
            </a:r>
            <a:r>
              <a:rPr lang="sk-SK">
                <a:latin typeface="Comic Sans MS" pitchFamily="66" charset="0"/>
              </a:rPr>
              <a:t> - postoj k vlastnému druhu  i iným, prejavujú: hrozba(dvíhanie zobáka, vycieranie zubov) alebo nadradenosť a podradenosť, pozdrav, napr.: vrtenie chvosta</a:t>
            </a:r>
          </a:p>
          <a:p>
            <a:pPr>
              <a:buFontTx/>
              <a:buBlip>
                <a:blip r:embed="rId2"/>
              </a:buBlip>
            </a:pPr>
            <a:r>
              <a:rPr lang="sk-SK">
                <a:solidFill>
                  <a:srgbClr val="008000"/>
                </a:solidFill>
                <a:latin typeface="Comic Sans MS" pitchFamily="66" charset="0"/>
              </a:rPr>
              <a:t>Najmä cicavce:</a:t>
            </a:r>
            <a:r>
              <a:rPr lang="sk-SK">
                <a:latin typeface="Comic Sans MS" pitchFamily="66" charset="0"/>
              </a:rPr>
              <a:t> vyjadrujú radosť strach, smútok pohybom tela, naježením srsti, pohybom chvosta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 descr="Bady_no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6250"/>
            <a:ext cx="7705725" cy="579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2" name="Picture 16" descr="ANd9GcRgnmwoZTfUAuNnkQBVxCRycVx1kD6wiOHx8tYkza4ThCJBg_yf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84313"/>
            <a:ext cx="3240088" cy="2155825"/>
          </a:xfrm>
          <a:prstGeom prst="rect">
            <a:avLst/>
          </a:prstGeom>
          <a:noFill/>
        </p:spPr>
      </p:pic>
      <p:pic>
        <p:nvPicPr>
          <p:cNvPr id="80903" name="Picture 7" descr="ANd9GcQaOS93EOsk3eLW9PWU80LHTmdUXVJ7ckgHsUwOfQkkxmujsQYi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437063"/>
            <a:ext cx="2881312" cy="2111375"/>
          </a:xfrm>
          <a:prstGeom prst="rect">
            <a:avLst/>
          </a:prstGeom>
          <a:noFill/>
        </p:spPr>
      </p:pic>
      <p:pic>
        <p:nvPicPr>
          <p:cNvPr id="80907" name="Picture 11" descr="ANd9GcT9ab9R5nm_8v1Age45ac4gK5iqzP4FmOuMzhfSW_FIjfsfv9_9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708275"/>
            <a:ext cx="2057400" cy="2057400"/>
          </a:xfrm>
          <a:prstGeom prst="rect">
            <a:avLst/>
          </a:prstGeom>
          <a:noFill/>
        </p:spPr>
      </p:pic>
      <p:sp>
        <p:nvSpPr>
          <p:cNvPr id="809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Comic Sans MS" pitchFamily="66" charset="0"/>
              </a:rPr>
              <a:t>Pohyby a gestá</a:t>
            </a:r>
          </a:p>
        </p:txBody>
      </p:sp>
      <p:pic>
        <p:nvPicPr>
          <p:cNvPr id="80910" name="Picture 14" descr="ANd9GcTjvg--WqEMY6Dn7Bd4q8iSm7KJJfB87gByELpVWL6n0w0XA7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725"/>
            <a:ext cx="2665413" cy="2201863"/>
          </a:xfrm>
          <a:prstGeom prst="rect">
            <a:avLst/>
          </a:prstGeom>
          <a:noFill/>
        </p:spPr>
      </p:pic>
      <p:pic>
        <p:nvPicPr>
          <p:cNvPr id="80914" name="Picture 18" descr="ANd9GcS-RUen_8nyqro4oiwXvMvV1DSX0J1RsORevwCAfXR7uWCrDXIf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05263"/>
            <a:ext cx="1809750" cy="2533650"/>
          </a:xfrm>
          <a:prstGeom prst="rect">
            <a:avLst/>
          </a:prstGeom>
          <a:noFill/>
        </p:spPr>
      </p:pic>
      <p:pic>
        <p:nvPicPr>
          <p:cNvPr id="80916" name="Picture 20" descr="ANd9GcSsOifyGsqvqvPV3d-jPy-RdwPYclbW5cSKim1aEUGCxEjcuOp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4791075"/>
            <a:ext cx="2209800" cy="2066925"/>
          </a:xfrm>
          <a:prstGeom prst="rect">
            <a:avLst/>
          </a:prstGeom>
          <a:noFill/>
        </p:spPr>
      </p:pic>
      <p:pic>
        <p:nvPicPr>
          <p:cNvPr id="80920" name="Picture 24" descr="ANd9GcSNWAzoNPPg9As_nA1QOfJUsUX_-4gqLlVtRkOZ1cB4j8l_GbPPEyUDh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28775"/>
            <a:ext cx="1895475" cy="2409825"/>
          </a:xfrm>
          <a:prstGeom prst="rect">
            <a:avLst/>
          </a:prstGeom>
          <a:noFill/>
        </p:spPr>
      </p:pic>
      <p:pic>
        <p:nvPicPr>
          <p:cNvPr id="80922" name="Picture 26" descr="ANd9GcQe1Pzv4NHrmbQ7Q2CcyZceN_nNWwzTrECgy0hHEbd_o4otlBdr2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1341438"/>
            <a:ext cx="2466975" cy="1847850"/>
          </a:xfrm>
          <a:prstGeom prst="rect">
            <a:avLst/>
          </a:prstGeom>
          <a:noFill/>
        </p:spPr>
      </p:pic>
      <p:pic>
        <p:nvPicPr>
          <p:cNvPr id="80905" name="Picture 9" descr="ANd9GcTbkuWxg47dwb5dPLnMvqAGWXh1GHhNbc79T4V9OzGBy_RVdEEoe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2708275"/>
            <a:ext cx="2449512" cy="183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sk-SK" sz="4000" b="1">
                <a:solidFill>
                  <a:srgbClr val="008000"/>
                </a:solidFill>
                <a:latin typeface="Comic Sans MS" pitchFamily="66" charset="0"/>
              </a:rPr>
              <a:t>starostlivosť o telesné pohodlie</a:t>
            </a:r>
            <a:r>
              <a:rPr lang="sk-SK" sz="4000">
                <a:latin typeface="Comic Sans MS" pitchFamily="66" charset="0"/>
              </a:rPr>
              <a:t> - starostlivosť o telo</a:t>
            </a:r>
            <a:br>
              <a:rPr lang="sk-SK" sz="4000">
                <a:latin typeface="Comic Sans MS" pitchFamily="66" charset="0"/>
              </a:rPr>
            </a:br>
            <a:endParaRPr lang="sk-SK" sz="4000">
              <a:latin typeface="Comic Sans MS" pitchFamily="66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73238"/>
            <a:ext cx="8229600" cy="4065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b="1">
                <a:latin typeface="Comic Sans MS" pitchFamily="66" charset="0"/>
              </a:rPr>
              <a:t>Patrí sem: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k-SK">
                <a:latin typeface="Comic Sans MS" pitchFamily="66" charset="0"/>
              </a:rPr>
              <a:t>čistenie, peria, srsti, mastenie peria- vtáky (váľanie sa, kúpanie v piesku, lízanie, škrabanie o kmene stromov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k-SK">
                <a:latin typeface="Comic Sans MS" pitchFamily="66" charset="0"/>
              </a:rPr>
              <a:t>odpočinkové a spánkové prejavy - zívanie, naťahovanie sa, odpočívanie, spánok</a:t>
            </a:r>
          </a:p>
        </p:txBody>
      </p:sp>
      <p:pic>
        <p:nvPicPr>
          <p:cNvPr id="82951" name="Picture 7" descr="ANd9GcSrlfBKxCrbkqpCREOys9jSeeno9SOUs7Cqy5ofNX_xCUF7BM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836613"/>
            <a:ext cx="1619250" cy="1638300"/>
          </a:xfrm>
          <a:prstGeom prst="rect">
            <a:avLst/>
          </a:prstGeom>
          <a:noFill/>
        </p:spPr>
      </p:pic>
      <p:pic>
        <p:nvPicPr>
          <p:cNvPr id="82953" name="Picture 9" descr="ANd9GcTozZ9hR-fSV5BVC8ikG7ZhwpgbT7r-h6NYgalsj_YQ8Z7jC9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238750"/>
            <a:ext cx="2039937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ANd9GcTo2tBBp7USn0uljYm5p9gZuPy0Cpgev37Q8apMq121fbh57L1g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2736850" cy="2503488"/>
          </a:xfrm>
          <a:prstGeom prst="rect">
            <a:avLst/>
          </a:prstGeom>
          <a:noFill/>
        </p:spPr>
      </p:pic>
      <p:pic>
        <p:nvPicPr>
          <p:cNvPr id="83977" name="Picture 9" descr="3207-urban-garfieldnagyur-david-urb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751263"/>
            <a:ext cx="4667250" cy="3106737"/>
          </a:xfrm>
          <a:prstGeom prst="rect">
            <a:avLst/>
          </a:prstGeom>
          <a:noFill/>
        </p:spPr>
      </p:pic>
      <p:pic>
        <p:nvPicPr>
          <p:cNvPr id="83985" name="Picture 17" descr="ANd9GcRM_V36wolxDNCf7-rul0u2O1NtfkUgacwkgOTMA2jdFmj_KG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188913"/>
            <a:ext cx="3889375" cy="2587625"/>
          </a:xfrm>
          <a:prstGeom prst="rect">
            <a:avLst/>
          </a:prstGeom>
          <a:noFill/>
        </p:spPr>
      </p:pic>
      <p:pic>
        <p:nvPicPr>
          <p:cNvPr id="83987" name="Picture 19" descr="ANd9GcT1kadh8oIHtFORP_GYyFc17HO4R-5V1tZ_9z4KkpUsLWrmmP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81525"/>
            <a:ext cx="2808287" cy="2103438"/>
          </a:xfrm>
          <a:prstGeom prst="rect">
            <a:avLst/>
          </a:prstGeom>
          <a:noFill/>
        </p:spPr>
      </p:pic>
      <p:pic>
        <p:nvPicPr>
          <p:cNvPr id="83989" name="Picture 21" descr="show_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349500"/>
            <a:ext cx="2879725" cy="2160588"/>
          </a:xfrm>
          <a:prstGeom prst="rect">
            <a:avLst/>
          </a:prstGeom>
          <a:noFill/>
        </p:spPr>
      </p:pic>
      <p:pic>
        <p:nvPicPr>
          <p:cNvPr id="83983" name="Picture 15" descr="ANd9GcRgshy3xbbmtE_Fubd65_zZLfGfG-X1SEiXRAi2TaPxA_g_E4c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060575"/>
            <a:ext cx="2663825" cy="1995488"/>
          </a:xfrm>
          <a:prstGeom prst="rect">
            <a:avLst/>
          </a:prstGeom>
          <a:noFill/>
        </p:spPr>
      </p:pic>
      <p:pic>
        <p:nvPicPr>
          <p:cNvPr id="83993" name="Picture 25" descr="ANd9GcSlfq9Xdl5YKzGMKj0QtjuOZBbao4Z-Uj-05Qn8SnUfjLmLaZ6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494188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sz="4000" b="1">
                <a:solidFill>
                  <a:srgbClr val="800000"/>
                </a:solidFill>
                <a:latin typeface="Comic Sans MS" pitchFamily="66" charset="0"/>
              </a:rPr>
              <a:t>obranné a útekové</a:t>
            </a:r>
            <a:r>
              <a:rPr lang="sk-SK" sz="4000">
                <a:latin typeface="Comic Sans MS" pitchFamily="66" charset="0"/>
              </a:rPr>
              <a:t>  </a:t>
            </a:r>
            <a:r>
              <a:rPr lang="sk-SK" sz="2400">
                <a:latin typeface="Comic Sans MS" pitchFamily="66" charset="0"/>
              </a:rPr>
              <a:t>(ž. sa ním bránia)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k-SK">
                <a:latin typeface="Comic Sans MS" pitchFamily="66" charset="0"/>
              </a:rPr>
              <a:t>Pri nebezpečenstve: ukryjú sa, utečú, znehybnejú </a:t>
            </a:r>
          </a:p>
          <a:p>
            <a:pPr>
              <a:buFontTx/>
              <a:buBlip>
                <a:blip r:embed="rId3"/>
              </a:buBlip>
            </a:pPr>
            <a:r>
              <a:rPr lang="sk-SK">
                <a:latin typeface="Comic Sans MS" pitchFamily="66" charset="0"/>
              </a:rPr>
              <a:t>Aktívne sa bránia: prenasledovaním, ústupom, výstražné zvuky, postoje</a:t>
            </a:r>
          </a:p>
        </p:txBody>
      </p:sp>
      <p:pic>
        <p:nvPicPr>
          <p:cNvPr id="85002" name="Picture 10" descr="ANd9GcTp5j5L7nkeWG7fZfp4BSMeb4BLgAFSC9uqyVDImM0xR7c_eiPN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860800"/>
            <a:ext cx="1817688" cy="2792413"/>
          </a:xfrm>
          <a:prstGeom prst="rect">
            <a:avLst/>
          </a:prstGeom>
          <a:noFill/>
        </p:spPr>
      </p:pic>
      <p:pic>
        <p:nvPicPr>
          <p:cNvPr id="85004" name="Picture 12" descr="ANd9GcS0TqPJMBBenTJ6cJyxMYM-yWkB6DyxEA-Ye1YEIr-eKy_xG8l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933825"/>
            <a:ext cx="2063750" cy="2754313"/>
          </a:xfrm>
          <a:prstGeom prst="rect">
            <a:avLst/>
          </a:prstGeom>
          <a:noFill/>
        </p:spPr>
      </p:pic>
      <p:pic>
        <p:nvPicPr>
          <p:cNvPr id="85006" name="Picture 14" descr="ANd9GcSWiIsky9vl3Yuh2HaBD2iiqQbQ3FVdmMDmk_kKzP6Uw3fLSV6t3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149725"/>
            <a:ext cx="3527425" cy="23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rgbClr val="800000"/>
                </a:solidFill>
                <a:latin typeface="Comic Sans MS" pitchFamily="66" charset="0"/>
              </a:rPr>
              <a:t>rozmnožovacie správanie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k-SK">
                <a:latin typeface="Comic Sans MS" pitchFamily="66" charset="0"/>
              </a:rPr>
              <a:t> </a:t>
            </a:r>
            <a:r>
              <a:rPr lang="sk-SK" u="sng">
                <a:latin typeface="Comic Sans MS" pitchFamily="66" charset="0"/>
              </a:rPr>
              <a:t>párenie</a:t>
            </a:r>
            <a:r>
              <a:rPr lang="sk-SK">
                <a:latin typeface="Comic Sans MS" pitchFamily="66" charset="0"/>
              </a:rPr>
              <a:t>- predvádzanie peria, spev, tance, boj parohami ...</a:t>
            </a:r>
          </a:p>
          <a:p>
            <a:pPr>
              <a:buFontTx/>
              <a:buBlip>
                <a:blip r:embed="rId2"/>
              </a:buBlip>
            </a:pPr>
            <a:r>
              <a:rPr lang="sk-SK">
                <a:latin typeface="Comic Sans MS" pitchFamily="66" charset="0"/>
              </a:rPr>
              <a:t> </a:t>
            </a:r>
            <a:r>
              <a:rPr lang="sk-SK" u="sng">
                <a:latin typeface="Comic Sans MS" pitchFamily="66" charset="0"/>
              </a:rPr>
              <a:t>hniezdenie</a:t>
            </a:r>
            <a:r>
              <a:rPr lang="sk-SK">
                <a:latin typeface="Comic Sans MS" pitchFamily="66" charset="0"/>
              </a:rPr>
              <a:t>- vyhrabávanie jamiek na kladenie vajec(plazy), stavba hniezd (vtáky), brlohov (cicavce)</a:t>
            </a:r>
          </a:p>
          <a:p>
            <a:pPr>
              <a:buFontTx/>
              <a:buBlip>
                <a:blip r:embed="rId2"/>
              </a:buBlip>
            </a:pPr>
            <a:r>
              <a:rPr lang="sk-SK">
                <a:latin typeface="Comic Sans MS" pitchFamily="66" charset="0"/>
              </a:rPr>
              <a:t> </a:t>
            </a:r>
            <a:r>
              <a:rPr lang="sk-SK" u="sng">
                <a:latin typeface="Comic Sans MS" pitchFamily="66" charset="0"/>
              </a:rPr>
              <a:t>starostlivosť o mláďatá-</a:t>
            </a:r>
            <a:r>
              <a:rPr lang="sk-SK">
                <a:latin typeface="Comic Sans MS" pitchFamily="66" charset="0"/>
              </a:rPr>
              <a:t> typické pre vtáky a cicavce</a:t>
            </a:r>
          </a:p>
        </p:txBody>
      </p:sp>
      <p:pic>
        <p:nvPicPr>
          <p:cNvPr id="88069" name="Picture 5" descr="ANd9GcR_Io-p_CusbtwnwkEUDMV3kFIS6Y7v6VMTpbAzzS-tIkCQPU8u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57750"/>
            <a:ext cx="320992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 descr="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27375"/>
            <a:ext cx="4752975" cy="3073400"/>
          </a:xfrm>
          <a:prstGeom prst="rect">
            <a:avLst/>
          </a:prstGeom>
          <a:noFill/>
        </p:spPr>
      </p:pic>
      <p:pic>
        <p:nvPicPr>
          <p:cNvPr id="89097" name="Picture 9" descr="life_34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89363"/>
            <a:ext cx="3856038" cy="2617787"/>
          </a:xfrm>
          <a:prstGeom prst="rect">
            <a:avLst/>
          </a:prstGeom>
          <a:noFill/>
        </p:spPr>
      </p:pic>
      <p:pic>
        <p:nvPicPr>
          <p:cNvPr id="89099" name="Picture 11" descr="ANd9GcSIdjiJSqenvVhH_a1aeY4Pnhs9tBXBFqLYKNmE2RsbtiiKU1iw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49275"/>
            <a:ext cx="6481763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k-SK" b="1">
                <a:solidFill>
                  <a:srgbClr val="800000"/>
                </a:solidFill>
                <a:latin typeface="Comic Sans MS" pitchFamily="66" charset="0"/>
              </a:rPr>
              <a:t>Sociálne správanie</a:t>
            </a:r>
            <a:r>
              <a:rPr lang="sk-SK" b="1"/>
              <a:t>  </a:t>
            </a:r>
            <a:endParaRPr lang="sk-SK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k-SK"/>
              <a:t>prejavy a vzťahy v skupine ( kŕdeľ, svorka, črieda)</a:t>
            </a:r>
          </a:p>
          <a:p>
            <a:pPr>
              <a:buFontTx/>
              <a:buBlip>
                <a:blip r:embed="rId2"/>
              </a:buBlip>
            </a:pPr>
            <a:r>
              <a:rPr lang="sk-SK"/>
              <a:t>Niektoré druhy tvoria: páry a rodiny s potomkami </a:t>
            </a:r>
          </a:p>
          <a:p>
            <a:pPr>
              <a:buFontTx/>
              <a:buBlip>
                <a:blip r:embed="rId2"/>
              </a:buBlip>
            </a:pPr>
            <a:r>
              <a:rPr lang="sk-SK"/>
              <a:t>v spoločenstvách: vedúce, nadradené a podradené jedince</a:t>
            </a:r>
          </a:p>
        </p:txBody>
      </p:sp>
      <p:pic>
        <p:nvPicPr>
          <p:cNvPr id="90117" name="Picture 5" descr="ANd9GcTtaz_8jJN_zHeRZ2b-ARfvf3KYKYKB-4s2ZbyKW6Q1R6_Xvi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843338"/>
            <a:ext cx="3671888" cy="2751137"/>
          </a:xfrm>
          <a:prstGeom prst="rect">
            <a:avLst/>
          </a:prstGeom>
          <a:noFill/>
        </p:spPr>
      </p:pic>
      <p:pic>
        <p:nvPicPr>
          <p:cNvPr id="90119" name="Picture 7" descr="ANd9GcQNeqpG9yxJcgSy_lElpaWgwtUX9lU5TbPu49LKT7R_h4HpIB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221163"/>
            <a:ext cx="3816350" cy="241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b="1">
                <a:solidFill>
                  <a:srgbClr val="800000"/>
                </a:solidFill>
                <a:latin typeface="Poor Richard" pitchFamily="18" charset="0"/>
              </a:rPr>
              <a:t>Hravé</a:t>
            </a:r>
            <a:r>
              <a:rPr lang="sk-SK">
                <a:solidFill>
                  <a:srgbClr val="800000"/>
                </a:solidFill>
                <a:latin typeface="Poor Richard" pitchFamily="18" charset="0"/>
              </a:rPr>
              <a:t> správanie</a:t>
            </a:r>
          </a:p>
        </p:txBody>
      </p:sp>
      <p:sp>
        <p:nvSpPr>
          <p:cNvPr id="92170" name="Rectangle 10"/>
          <p:cNvSpPr>
            <a:spLocks noChangeArrowheads="1"/>
          </p:cNvSpPr>
          <p:nvPr>
            <p:ph type="body" idx="4294967295"/>
          </p:nvPr>
        </p:nvSpPr>
        <p:spPr>
          <a:xfrm>
            <a:off x="395288" y="1773238"/>
            <a:ext cx="8229600" cy="4281487"/>
          </a:xfrm>
          <a:noFill/>
          <a:ln/>
        </p:spPr>
        <p:txBody>
          <a:bodyPr/>
          <a:lstStyle/>
          <a:p>
            <a:r>
              <a:rPr lang="sk-SK"/>
              <a:t>hry a  aktivity mláďat/cicavce/</a:t>
            </a:r>
          </a:p>
        </p:txBody>
      </p:sp>
      <p:pic>
        <p:nvPicPr>
          <p:cNvPr id="92173" name="Picture 13" descr="ANd9GcSwomgp0N8BmN7cm0g8bq6nbw2zb_pp1DmyGRw2IxPBFeSvs4L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92375"/>
            <a:ext cx="3960812" cy="2768600"/>
          </a:xfrm>
          <a:prstGeom prst="rect">
            <a:avLst/>
          </a:prstGeom>
          <a:noFill/>
        </p:spPr>
      </p:pic>
      <p:pic>
        <p:nvPicPr>
          <p:cNvPr id="92177" name="Picture 17" descr="k05-11-25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349500"/>
            <a:ext cx="4306887" cy="2886075"/>
          </a:xfrm>
          <a:prstGeom prst="rect">
            <a:avLst/>
          </a:prstGeom>
          <a:noFill/>
        </p:spPr>
      </p:pic>
      <p:pic>
        <p:nvPicPr>
          <p:cNvPr id="92175" name="Picture 15" descr="ANd9GcSsKQVGTjo5mOoyQ2aGvkDS-QoE_gQ__8a231HaRjNPXksoLulw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106988"/>
            <a:ext cx="2305050" cy="1528762"/>
          </a:xfrm>
          <a:prstGeom prst="rect">
            <a:avLst/>
          </a:prstGeom>
          <a:noFill/>
        </p:spPr>
      </p:pic>
      <p:pic>
        <p:nvPicPr>
          <p:cNvPr id="92179" name="Picture 19" descr="ANd9GcQ7W76dfCaauPGkenVX6K9ousqwUx8SR6dAdvXGjWOW0-3K3jK4h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4676775"/>
            <a:ext cx="209550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66700" y="4076700"/>
            <a:ext cx="8877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sk-SK" sz="2800">
                <a:latin typeface="Comic Sans MS" pitchFamily="66" charset="0"/>
              </a:rPr>
              <a:t> </a:t>
            </a:r>
            <a:r>
              <a:rPr lang="sk-SK" sz="3200">
                <a:latin typeface="Comic Sans MS" pitchFamily="66" charset="0"/>
              </a:rPr>
              <a:t>sú </a:t>
            </a:r>
            <a:r>
              <a:rPr lang="sk-SK" sz="3200">
                <a:solidFill>
                  <a:srgbClr val="800000"/>
                </a:solidFill>
                <a:latin typeface="Comic Sans MS" pitchFamily="66" charset="0"/>
              </a:rPr>
              <a:t>nevyhnutné</a:t>
            </a:r>
            <a:r>
              <a:rPr lang="sk-SK" sz="3200">
                <a:latin typeface="Comic Sans MS" pitchFamily="66" charset="0"/>
              </a:rPr>
              <a:t> pre prežitie a udržanie života</a:t>
            </a:r>
          </a:p>
          <a:p>
            <a:pPr>
              <a:buFontTx/>
              <a:buBlip>
                <a:blip r:embed="rId3"/>
              </a:buBlip>
            </a:pPr>
            <a:endParaRPr lang="sk-SK" sz="3200"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sk-SK" sz="3200">
                <a:latin typeface="Comic Sans MS" pitchFamily="66" charset="0"/>
              </a:rPr>
              <a:t> </a:t>
            </a:r>
            <a:r>
              <a:rPr lang="sk-SK" sz="3200" b="1">
                <a:solidFill>
                  <a:srgbClr val="800000"/>
                </a:solidFill>
                <a:latin typeface="Comic Sans MS" pitchFamily="66" charset="0"/>
              </a:rPr>
              <a:t>Etológia-</a:t>
            </a:r>
            <a:r>
              <a:rPr lang="sk-SK" sz="3200">
                <a:latin typeface="Comic Sans MS" pitchFamily="66" charset="0"/>
              </a:rPr>
              <a:t> veda - o správaní živočíchov</a:t>
            </a:r>
          </a:p>
        </p:txBody>
      </p:sp>
      <p:pic>
        <p:nvPicPr>
          <p:cNvPr id="55303" name="Picture 7" descr="ANd9GcReU47Eq8FnbnBreQYGONB5MblJiOBGsmqxZG15yFuGxP9r5bRf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12875"/>
            <a:ext cx="1866900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sk-SK" sz="4000">
                <a:solidFill>
                  <a:srgbClr val="800000"/>
                </a:solidFill>
                <a:latin typeface="Comic Sans MS" pitchFamily="66" charset="0"/>
              </a:rPr>
              <a:t>Biologické rytmy</a:t>
            </a:r>
            <a:r>
              <a:rPr lang="sk-SK" sz="4000">
                <a:latin typeface="Comic Sans MS" pitchFamily="66" charset="0"/>
              </a:rPr>
              <a:t> </a:t>
            </a:r>
            <a:r>
              <a:rPr lang="sk-SK" sz="1800">
                <a:latin typeface="Comic Sans MS" pitchFamily="66" charset="0"/>
              </a:rPr>
              <a:t>(Spôsobujú inštinktívne správanie)</a:t>
            </a:r>
            <a:br>
              <a:rPr lang="sk-SK" sz="1800">
                <a:latin typeface="Comic Sans MS" pitchFamily="66" charset="0"/>
              </a:rPr>
            </a:br>
            <a:endParaRPr lang="sk-SK" sz="1800">
              <a:latin typeface="Comic Sans MS" pitchFamily="66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k-SK">
                <a:latin typeface="Comic Sans MS" pitchFamily="66" charset="0"/>
              </a:rPr>
              <a:t>závisia od teploty ,svetla a tmy, ročných období</a:t>
            </a:r>
          </a:p>
          <a:p>
            <a:pPr>
              <a:buFontTx/>
              <a:buBlip>
                <a:blip r:embed="rId2"/>
              </a:buBlip>
            </a:pPr>
            <a:r>
              <a:rPr lang="sk-SK">
                <a:solidFill>
                  <a:srgbClr val="800000"/>
                </a:solidFill>
              </a:rPr>
              <a:t>Aktivita</a:t>
            </a:r>
            <a:r>
              <a:rPr lang="sk-SK"/>
              <a:t>: </a:t>
            </a:r>
            <a:r>
              <a:rPr lang="sk-SK">
                <a:solidFill>
                  <a:srgbClr val="008000"/>
                </a:solidFill>
              </a:rPr>
              <a:t>nočné</a:t>
            </a:r>
            <a:r>
              <a:rPr lang="sk-SK"/>
              <a:t>(tchor, výr) a </a:t>
            </a:r>
            <a:r>
              <a:rPr lang="sk-SK">
                <a:solidFill>
                  <a:srgbClr val="008000"/>
                </a:solidFill>
              </a:rPr>
              <a:t>denné</a:t>
            </a:r>
            <a:r>
              <a:rPr lang="sk-SK"/>
              <a:t> (jašterica, kura)</a:t>
            </a:r>
          </a:p>
          <a:p>
            <a:pPr>
              <a:buFontTx/>
              <a:buBlip>
                <a:blip r:embed="rId2"/>
              </a:buBlip>
            </a:pPr>
            <a:r>
              <a:rPr lang="sk-SK">
                <a:solidFill>
                  <a:srgbClr val="800000"/>
                </a:solidFill>
              </a:rPr>
              <a:t>Zimný spánok</a:t>
            </a:r>
            <a:r>
              <a:rPr lang="sk-SK"/>
              <a:t>: medveď svišť</a:t>
            </a:r>
          </a:p>
        </p:txBody>
      </p:sp>
      <p:pic>
        <p:nvPicPr>
          <p:cNvPr id="91141" name="Picture 5" descr="ANd9GcSrJPTjCqPZH4HfqttC3kQVrpc5h-at-Ia30Q9Tl9QN_a61P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2362200" cy="1933575"/>
          </a:xfrm>
          <a:prstGeom prst="rect">
            <a:avLst/>
          </a:prstGeom>
          <a:noFill/>
        </p:spPr>
      </p:pic>
      <p:pic>
        <p:nvPicPr>
          <p:cNvPr id="91143" name="Picture 7" descr="ANd9GcR5OgdxOeFGpfbkNmH8Z3OEYcA6-Nd9LDblL3r1DK07PWuUlcwk8WUYv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327">
            <a:off x="2987675" y="4581525"/>
            <a:ext cx="2466975" cy="1847850"/>
          </a:xfrm>
          <a:prstGeom prst="rect">
            <a:avLst/>
          </a:prstGeom>
          <a:noFill/>
        </p:spPr>
      </p:pic>
      <p:pic>
        <p:nvPicPr>
          <p:cNvPr id="91145" name="Picture 9" descr="ANd9GcTPKyL06BUiqh70plOEJJPHaXenWRmIG_YVQAoTEsGXwX69NS5r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9756">
            <a:off x="5795963" y="4437063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grizzly-bear-cu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r>
              <a:rPr lang="sk-SK" sz="4800">
                <a:solidFill>
                  <a:schemeClr val="bg1"/>
                </a:solidFill>
                <a:latin typeface="Comic Sans MS" pitchFamily="66" charset="0"/>
              </a:rPr>
              <a:t>Ďakujem za pozornosť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sk-SK" b="1">
                <a:solidFill>
                  <a:srgbClr val="800000"/>
                </a:solidFill>
                <a:latin typeface="Comic Sans MS" pitchFamily="66" charset="0"/>
              </a:rPr>
              <a:t>Správanie môže byť:</a:t>
            </a:r>
            <a:r>
              <a:rPr lang="sk-SK"/>
              <a:t> 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315753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k-SK" b="1">
                <a:solidFill>
                  <a:srgbClr val="008000"/>
                </a:solidFill>
                <a:latin typeface="Comic Sans MS" pitchFamily="66" charset="0"/>
              </a:rPr>
              <a:t>Vrodené – inštinktívne</a:t>
            </a:r>
            <a:r>
              <a:rPr lang="sk-SK">
                <a:latin typeface="Comic Sans MS" pitchFamily="66" charset="0"/>
              </a:rPr>
              <a:t>: zdedené od rodičov</a:t>
            </a:r>
          </a:p>
          <a:p>
            <a:pPr>
              <a:buFontTx/>
              <a:buBlip>
                <a:blip r:embed="rId2"/>
              </a:buBlip>
            </a:pPr>
            <a:endParaRPr lang="sk-SK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sk-SK" b="1">
                <a:solidFill>
                  <a:srgbClr val="008000"/>
                </a:solidFill>
                <a:latin typeface="Comic Sans MS" pitchFamily="66" charset="0"/>
              </a:rPr>
              <a:t>získané </a:t>
            </a:r>
            <a:r>
              <a:rPr lang="sk-SK">
                <a:solidFill>
                  <a:srgbClr val="008000"/>
                </a:solidFill>
                <a:latin typeface="Comic Sans MS" pitchFamily="66" charset="0"/>
              </a:rPr>
              <a:t>– </a:t>
            </a:r>
            <a:r>
              <a:rPr lang="sk-SK" b="1">
                <a:solidFill>
                  <a:srgbClr val="008000"/>
                </a:solidFill>
                <a:latin typeface="Comic Sans MS" pitchFamily="66" charset="0"/>
              </a:rPr>
              <a:t>naučené</a:t>
            </a:r>
            <a:r>
              <a:rPr lang="sk-SK">
                <a:latin typeface="Comic Sans MS" pitchFamily="66" charset="0"/>
              </a:rPr>
              <a:t>:  sa vytvára  na základe skúseností </a:t>
            </a:r>
          </a:p>
        </p:txBody>
      </p:sp>
      <p:pic>
        <p:nvPicPr>
          <p:cNvPr id="63498" name="Picture 10" descr="ANd9GcS0TvGl6f9V--tihxv1kWo6eC_b8rbdcfY02ytC8O25oTS__I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9060">
            <a:off x="6156325" y="4437063"/>
            <a:ext cx="2371725" cy="1924050"/>
          </a:xfrm>
          <a:prstGeom prst="rect">
            <a:avLst/>
          </a:prstGeom>
          <a:noFill/>
        </p:spPr>
      </p:pic>
      <p:pic>
        <p:nvPicPr>
          <p:cNvPr id="63500" name="Picture 12" descr="ANd9GcQHvVE-CGWu4Hn0Y4_yDmZ0Pun5aQrHAniguzKO6MLSUjA-32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149725"/>
            <a:ext cx="3097212" cy="1735138"/>
          </a:xfrm>
          <a:prstGeom prst="rect">
            <a:avLst/>
          </a:prstGeom>
          <a:noFill/>
        </p:spPr>
      </p:pic>
      <p:pic>
        <p:nvPicPr>
          <p:cNvPr id="63502" name="Picture 14" descr="ANd9GcRezVktTc3Sg7XE-0tDaICuL167Vzp2G5viAAdF5zAuVVmeF3C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789363"/>
            <a:ext cx="1058863" cy="106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rgbClr val="800000"/>
                </a:solidFill>
                <a:latin typeface="Comic Sans MS" pitchFamily="66" charset="0"/>
              </a:rPr>
              <a:t>Orientačné správanie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k-SK" sz="2800">
                <a:solidFill>
                  <a:srgbClr val="008000"/>
                </a:solidFill>
                <a:latin typeface="Comic Sans MS" pitchFamily="66" charset="0"/>
              </a:rPr>
              <a:t>Slúži na</a:t>
            </a:r>
            <a:r>
              <a:rPr lang="sk-SK" sz="2800">
                <a:latin typeface="Comic Sans MS" pitchFamily="66" charset="0"/>
              </a:rPr>
              <a:t> preskúmavanie prostredia a poznávanie organizmov v ňom</a:t>
            </a:r>
          </a:p>
          <a:p>
            <a:pPr>
              <a:buFontTx/>
              <a:buBlip>
                <a:blip r:embed="rId3"/>
              </a:buBlip>
            </a:pPr>
            <a:r>
              <a:rPr lang="sk-SK" sz="2800">
                <a:latin typeface="Comic Sans MS" pitchFamily="66" charset="0"/>
              </a:rPr>
              <a:t>napr. hladné zviera v novom prostredí začne žrať až vtedy, keď ho dôkladne preskúma </a:t>
            </a:r>
          </a:p>
          <a:p>
            <a:pPr>
              <a:buFontTx/>
              <a:buBlip>
                <a:blip r:embed="rId3"/>
              </a:buBlip>
            </a:pPr>
            <a:r>
              <a:rPr lang="sk-SK" sz="2800">
                <a:solidFill>
                  <a:srgbClr val="008000"/>
                </a:solidFill>
                <a:latin typeface="Comic Sans MS" pitchFamily="66" charset="0"/>
              </a:rPr>
              <a:t>Vtáky:</a:t>
            </a:r>
            <a:r>
              <a:rPr lang="sk-SK" sz="2800">
                <a:latin typeface="Comic Sans MS" pitchFamily="66" charset="0"/>
              </a:rPr>
              <a:t> sťahovanie(migrácia): jesenný odlet do teplejších oblastí (hus divá, bocian</a:t>
            </a:r>
            <a:r>
              <a:rPr lang="sk-SK"/>
              <a:t> ). </a:t>
            </a:r>
            <a:r>
              <a:rPr lang="sk-SK" sz="2800">
                <a:latin typeface="Comic Sans MS" pitchFamily="66" charset="0"/>
              </a:rPr>
              <a:t>Využivajú pri tom rôzne orientačné znaky (znaky na zemi, výška Slnka, magnetické pole Zeme)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>
                <a:solidFill>
                  <a:srgbClr val="800000"/>
                </a:solidFill>
                <a:latin typeface="Comic Sans MS" pitchFamily="66" charset="0"/>
              </a:rPr>
              <a:t>Migračné správanie vtákov</a:t>
            </a:r>
          </a:p>
        </p:txBody>
      </p:sp>
      <p:pic>
        <p:nvPicPr>
          <p:cNvPr id="69638" name="Picture 6" descr="2-65302a61b29958cf1ca88d0da3d26cd38a5a6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4249737" cy="2562225"/>
          </a:xfrm>
          <a:prstGeom prst="rect">
            <a:avLst/>
          </a:prstGeom>
          <a:noFill/>
        </p:spPr>
      </p:pic>
      <p:pic>
        <p:nvPicPr>
          <p:cNvPr id="69640" name="Picture 8" descr="04d55_mig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4751387" cy="3675062"/>
          </a:xfrm>
          <a:prstGeom prst="rect">
            <a:avLst/>
          </a:prstGeom>
          <a:noFill/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50825" y="4652963"/>
            <a:ext cx="478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>
                <a:solidFill>
                  <a:srgbClr val="008000"/>
                </a:solidFill>
                <a:latin typeface="Comic Sans MS" pitchFamily="66" charset="0"/>
              </a:rPr>
              <a:t>Je vo vedení vždy len jedna hus?</a:t>
            </a:r>
          </a:p>
        </p:txBody>
      </p:sp>
      <p:pic>
        <p:nvPicPr>
          <p:cNvPr id="69645" name="Picture 13" descr="ANd9GcSQZdTnVae9jlRcaVhUKAZ7TtD9gUISIaKdrbZ9M_tBmDQvCe0p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7271">
            <a:off x="5292725" y="4508500"/>
            <a:ext cx="1063625" cy="1063625"/>
          </a:xfrm>
          <a:prstGeom prst="rect">
            <a:avLst/>
          </a:prstGeom>
          <a:noFill/>
        </p:spPr>
      </p:pic>
      <p:pic>
        <p:nvPicPr>
          <p:cNvPr id="69647" name="Picture 15" descr="ANd9GcSXDph5K3RfIbNRXRkqEvaAMEb88lHwAUV3sDIxg0O6HhoYXnX2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365625"/>
            <a:ext cx="20002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sk-SK">
                <a:solidFill>
                  <a:srgbClr val="800000"/>
                </a:solidFill>
                <a:latin typeface="Comic Sans MS" pitchFamily="66" charset="0"/>
              </a:rPr>
              <a:t>Potravové správanie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29600" cy="380682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k-SK"/>
              <a:t>Súvisí s vyhľadávaním, získavaním a konzumáciou potravy a kŕmením mláďat</a:t>
            </a:r>
          </a:p>
          <a:p>
            <a:pPr>
              <a:buFontTx/>
              <a:buBlip>
                <a:blip r:embed="rId3"/>
              </a:buBlip>
            </a:pPr>
            <a:r>
              <a:rPr lang="sk-SK"/>
              <a:t>Mäsožravce: získavajú korisť rôzne: striehnutie (užovka), naháňanie (vlk, líška)</a:t>
            </a:r>
          </a:p>
          <a:p>
            <a:pPr>
              <a:buFontTx/>
              <a:buBlip>
                <a:blip r:embed="rId3"/>
              </a:buBlip>
            </a:pPr>
            <a:r>
              <a:rPr lang="sk-SK"/>
              <a:t>Živočíchy napr. potravu: </a:t>
            </a:r>
            <a:r>
              <a:rPr lang="sk-SK">
                <a:solidFill>
                  <a:srgbClr val="008000"/>
                </a:solidFill>
              </a:rPr>
              <a:t>hltajú vcelku, rozhrýzajú, trhajú</a:t>
            </a:r>
          </a:p>
          <a:p>
            <a:pPr>
              <a:buFontTx/>
              <a:buBlip>
                <a:blip r:embed="rId3"/>
              </a:buBlip>
            </a:pPr>
            <a:endParaRPr lang="sk-SK">
              <a:solidFill>
                <a:srgbClr val="008000"/>
              </a:solidFill>
            </a:endParaRPr>
          </a:p>
        </p:txBody>
      </p:sp>
      <p:pic>
        <p:nvPicPr>
          <p:cNvPr id="71687" name="Picture 7" descr="Tai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783138"/>
            <a:ext cx="2808287" cy="2074862"/>
          </a:xfrm>
          <a:prstGeom prst="rect">
            <a:avLst/>
          </a:prstGeom>
          <a:noFill/>
        </p:spPr>
      </p:pic>
      <p:pic>
        <p:nvPicPr>
          <p:cNvPr id="71689" name="Picture 9" descr="Ethiopian-wolf-hun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221163"/>
            <a:ext cx="3741738" cy="2486025"/>
          </a:xfrm>
          <a:prstGeom prst="rect">
            <a:avLst/>
          </a:prstGeom>
          <a:noFill/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50825" y="1412875"/>
            <a:ext cx="82296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sk-SK" sz="3200"/>
              <a:t>Súvisí s vyhľadávaním, získavaním a konzumáciou potravy a kŕmením mláďat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sk-SK" sz="3200"/>
              <a:t>Mäsožravce: získavajú korisť rôzne: striehnutie (užovka), naháňanie (vlk, líška)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sk-SK" sz="3200"/>
              <a:t>Živočíchy napr. potravu: </a:t>
            </a:r>
            <a:r>
              <a:rPr lang="sk-SK" sz="3200">
                <a:solidFill>
                  <a:srgbClr val="008000"/>
                </a:solidFill>
              </a:rPr>
              <a:t>hltajú vcelku, rozhrýzajú, trhajú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sk-SK" sz="3200">
              <a:solidFill>
                <a:srgbClr val="008000"/>
              </a:solidFill>
            </a:endParaRPr>
          </a:p>
        </p:txBody>
      </p:sp>
      <p:pic>
        <p:nvPicPr>
          <p:cNvPr id="71692" name="Picture 12" descr="ANd9GcRkMdN6HUpqX2iCdCYIalQcA7CpiAcMKerWob3ngfKWvslwJPCF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8863"/>
            <a:ext cx="25908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k-SK">
                <a:solidFill>
                  <a:srgbClr val="800000"/>
                </a:solidFill>
                <a:latin typeface="Comic Sans MS" pitchFamily="66" charset="0"/>
              </a:rPr>
              <a:t>Kŕmenie mláďat vtákov</a:t>
            </a:r>
          </a:p>
        </p:txBody>
      </p:sp>
      <p:pic>
        <p:nvPicPr>
          <p:cNvPr id="73734" name="Picture 6" descr="Vtá&amp;ccaron;ie ra&amp;ncaron;aj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2009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>
                <a:solidFill>
                  <a:srgbClr val="800000"/>
                </a:solidFill>
                <a:latin typeface="Comic Sans MS" pitchFamily="66" charset="0"/>
              </a:rPr>
              <a:t>Komunikatívne správanie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k-SK">
                <a:solidFill>
                  <a:srgbClr val="008000"/>
                </a:solidFill>
                <a:latin typeface="Comic Sans MS" pitchFamily="66" charset="0"/>
              </a:rPr>
              <a:t>Slúži na</a:t>
            </a:r>
            <a:r>
              <a:rPr lang="sk-SK">
                <a:latin typeface="Comic Sans MS" pitchFamily="66" charset="0"/>
              </a:rPr>
              <a:t> sprostredkovanie informácií rôznymi signálmi</a:t>
            </a:r>
          </a:p>
          <a:p>
            <a:pPr>
              <a:buFontTx/>
              <a:buBlip>
                <a:blip r:embed="rId4"/>
              </a:buBlip>
            </a:pPr>
            <a:r>
              <a:rPr lang="sk-SK" u="sng">
                <a:latin typeface="Comic Sans MS" pitchFamily="66" charset="0"/>
              </a:rPr>
              <a:t>zvukové signály</a:t>
            </a:r>
            <a:r>
              <a:rPr lang="sk-SK">
                <a:latin typeface="Comic Sans MS" pitchFamily="66" charset="0"/>
              </a:rPr>
              <a:t>- hlasové prejavy (spev, štekanie, kvičanie, mňaukanie...)</a:t>
            </a:r>
          </a:p>
          <a:p>
            <a:pPr>
              <a:buFontTx/>
              <a:buBlip>
                <a:blip r:embed="rId4"/>
              </a:buBlip>
            </a:pPr>
            <a:r>
              <a:rPr lang="sk-SK" u="sng">
                <a:latin typeface="Comic Sans MS" pitchFamily="66" charset="0"/>
              </a:rPr>
              <a:t>pachové signály</a:t>
            </a:r>
            <a:r>
              <a:rPr lang="sk-SK">
                <a:latin typeface="Comic Sans MS" pitchFamily="66" charset="0"/>
              </a:rPr>
              <a:t>- moč, pot- </a:t>
            </a:r>
          </a:p>
          <a:p>
            <a:pPr>
              <a:buFontTx/>
              <a:buNone/>
            </a:pPr>
            <a:r>
              <a:rPr lang="sk-SK">
                <a:latin typeface="Comic Sans MS" pitchFamily="66" charset="0"/>
              </a:rPr>
              <a:t>značkujú svoj životný priestor</a:t>
            </a:r>
          </a:p>
          <a:p>
            <a:pPr>
              <a:buFontTx/>
              <a:buNone/>
            </a:pPr>
            <a:r>
              <a:rPr lang="sk-SK">
                <a:latin typeface="Comic Sans MS" pitchFamily="66" charset="0"/>
              </a:rPr>
              <a:t>(teritórium)</a:t>
            </a:r>
          </a:p>
          <a:p>
            <a:pPr>
              <a:buFontTx/>
              <a:buBlip>
                <a:blip r:embed="rId4"/>
              </a:buBlip>
            </a:pPr>
            <a:endParaRPr lang="sk-SK">
              <a:latin typeface="Comic Sans MS" pitchFamily="66" charset="0"/>
            </a:endParaRPr>
          </a:p>
          <a:p>
            <a:pPr>
              <a:buFontTx/>
              <a:buBlip>
                <a:blip r:embed="rId4"/>
              </a:buBlip>
            </a:pPr>
            <a:endParaRPr lang="sk-SK"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endParaRPr lang="sk-SK"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endParaRPr lang="sk-SK">
              <a:latin typeface="Comic Sans MS" pitchFamily="66" charset="0"/>
            </a:endParaRPr>
          </a:p>
        </p:txBody>
      </p:sp>
      <p:pic>
        <p:nvPicPr>
          <p:cNvPr id="75786" name="Picture 10" descr="ANd9GcT7rOx5FgBsQhAsyZ2N85zMgFQqxud1R9RDEITEdR3PNb5U5oF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1120775" cy="1125537"/>
          </a:xfrm>
          <a:prstGeom prst="rect">
            <a:avLst/>
          </a:prstGeom>
          <a:noFill/>
        </p:spPr>
      </p:pic>
      <p:pic>
        <p:nvPicPr>
          <p:cNvPr id="75788" name="Picture 12" descr="ANd9GcROdTTNKhTKrY3YnihAwMtBhJw3Sm4R196d_WbJWBzdoloBfUhU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3500438"/>
            <a:ext cx="2095500" cy="3141662"/>
          </a:xfrm>
          <a:prstGeom prst="rect">
            <a:avLst/>
          </a:prstGeom>
          <a:noFill/>
        </p:spPr>
      </p:pic>
      <p:pic>
        <p:nvPicPr>
          <p:cNvPr id="75790" name="Picture 14" descr="ANd9GcSMKzYzFF2Xq-boSv8_K97zD2an1ZnZp2siJ8oixxrLYYnO8pmqn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900613"/>
            <a:ext cx="2952750" cy="19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ANd9GcQVf3796W-59fAJB0nPwr1DrrKm52UtufwO3_72ffABPYdIjh3Y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960812" cy="2460625"/>
          </a:xfrm>
          <a:prstGeom prst="rect">
            <a:avLst/>
          </a:prstGeom>
          <a:noFill/>
        </p:spPr>
      </p:pic>
      <p:pic>
        <p:nvPicPr>
          <p:cNvPr id="77831" name="Picture 7" descr="ANd9GcTtKa7WoUrb8z2IQrLg7f0PKHsRi7_RvLWw9XVPBuVf-9p1mhoh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375"/>
            <a:ext cx="3529012" cy="2643188"/>
          </a:xfrm>
          <a:prstGeom prst="rect">
            <a:avLst/>
          </a:prstGeom>
          <a:noFill/>
        </p:spPr>
      </p:pic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6732588" y="3429000"/>
            <a:ext cx="2160587" cy="1439863"/>
          </a:xfrm>
          <a:prstGeom prst="wedgeEllipseCallout">
            <a:avLst>
              <a:gd name="adj1" fmla="val -69616"/>
              <a:gd name="adj2" fmla="val -120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092950" y="3716338"/>
            <a:ext cx="1531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/>
              <a:t>Značkujem si priestor močom</a:t>
            </a:r>
          </a:p>
        </p:txBody>
      </p:sp>
      <p:pic>
        <p:nvPicPr>
          <p:cNvPr id="77837" name="Picture 13" descr="ANd9GcS5Gg4jmvxDXbue37Dw-uXtxGC4Dm8KSZkhZpaz8rBedUHlaM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149725"/>
            <a:ext cx="3779838" cy="2514600"/>
          </a:xfrm>
          <a:prstGeom prst="rect">
            <a:avLst/>
          </a:prstGeom>
          <a:noFill/>
        </p:spPr>
      </p:pic>
      <p:sp>
        <p:nvSpPr>
          <p:cNvPr id="77838" name="AutoShape 14"/>
          <p:cNvSpPr>
            <a:spLocks noChangeArrowheads="1"/>
          </p:cNvSpPr>
          <p:nvPr/>
        </p:nvSpPr>
        <p:spPr bwMode="auto">
          <a:xfrm>
            <a:off x="539750" y="3644900"/>
            <a:ext cx="2160588" cy="1439863"/>
          </a:xfrm>
          <a:prstGeom prst="wedgeEllipseCallout">
            <a:avLst>
              <a:gd name="adj1" fmla="val 110690"/>
              <a:gd name="adj2" fmla="val 66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92138" y="4024313"/>
            <a:ext cx="189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/>
              <a:t>Olupujem kôru stromov</a:t>
            </a: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2627313" y="2781300"/>
            <a:ext cx="2520950" cy="1296988"/>
          </a:xfrm>
          <a:prstGeom prst="wedgeEllipseCallout">
            <a:avLst>
              <a:gd name="adj1" fmla="val -64356"/>
              <a:gd name="adj2" fmla="val -182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2916238" y="2924175"/>
            <a:ext cx="1892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/>
              <a:t>V období párenia dvorím samičke spevom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309</Words>
  <Application>Microsoft Office PowerPoint</Application>
  <PresentationFormat>Prezentácia na obrazovke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Poor Richard</vt:lpstr>
      <vt:lpstr>Comic Sans MS</vt:lpstr>
      <vt:lpstr>Diseño predeterminado</vt:lpstr>
      <vt:lpstr>Životné prejavy a správanie stavovcov</vt:lpstr>
      <vt:lpstr>Snímka 2</vt:lpstr>
      <vt:lpstr>Správanie môže byť: </vt:lpstr>
      <vt:lpstr>Orientačné správanie</vt:lpstr>
      <vt:lpstr>Migračné správanie vtákov</vt:lpstr>
      <vt:lpstr>Potravové správanie</vt:lpstr>
      <vt:lpstr>Kŕmenie mláďat vtákov</vt:lpstr>
      <vt:lpstr>Komunikatívne správanie</vt:lpstr>
      <vt:lpstr>Snímka 9</vt:lpstr>
      <vt:lpstr>Snímka 10</vt:lpstr>
      <vt:lpstr>Snímka 11</vt:lpstr>
      <vt:lpstr>Pohyby a gestá</vt:lpstr>
      <vt:lpstr>starostlivosť o telesné pohodlie - starostlivosť o telo </vt:lpstr>
      <vt:lpstr>Snímka 14</vt:lpstr>
      <vt:lpstr>obranné a útekové  (ž. sa ním bránia)</vt:lpstr>
      <vt:lpstr>rozmnožovacie správanie</vt:lpstr>
      <vt:lpstr>Snímka 17</vt:lpstr>
      <vt:lpstr>Sociálne správanie  </vt:lpstr>
      <vt:lpstr>Hravé správanie</vt:lpstr>
      <vt:lpstr>Biologické rytmy (Spôsobujú inštinktívne správanie) </vt:lpstr>
      <vt:lpstr>Ďakujem za pozornosť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260</cp:revision>
  <dcterms:created xsi:type="dcterms:W3CDTF">2010-05-23T14:28:12Z</dcterms:created>
  <dcterms:modified xsi:type="dcterms:W3CDTF">2019-11-04T17:38:54Z</dcterms:modified>
</cp:coreProperties>
</file>