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7" r:id="rId11"/>
    <p:sldId id="266" r:id="rId12"/>
    <p:sldId id="268" r:id="rId13"/>
    <p:sldId id="269"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E1"/>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89" autoAdjust="0"/>
    <p:restoredTop sz="94660"/>
  </p:normalViewPr>
  <p:slideViewPr>
    <p:cSldViewPr snapToGrid="0">
      <p:cViewPr>
        <p:scale>
          <a:sx n="70" d="100"/>
          <a:sy n="70" d="100"/>
        </p:scale>
        <p:origin x="900"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BA1A1-1EDF-4B4B-8416-8E3E8D2AFFA2}" type="datetimeFigureOut">
              <a:rPr lang="pl-PL" smtClean="0"/>
              <a:t>2019-10-27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84269-E7E9-4FD3-A3B8-DC123337DC7D}" type="slidenum">
              <a:rPr lang="pl-PL" smtClean="0"/>
              <a:t>‹#›</a:t>
            </a:fld>
            <a:endParaRPr lang="pl-PL"/>
          </a:p>
        </p:txBody>
      </p:sp>
    </p:spTree>
    <p:extLst>
      <p:ext uri="{BB962C8B-B14F-4D97-AF65-F5344CB8AC3E}">
        <p14:creationId xmlns:p14="http://schemas.microsoft.com/office/powerpoint/2010/main" val="233056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l-PL"/>
              <a:t>Kliknij, aby edytować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96A1F4B-9533-4CBD-8C47-E90BD5FEA561}" type="datetime1">
              <a:rPr lang="pl-PL" smtClean="0"/>
              <a:t>2019-10-27</a:t>
            </a:fld>
            <a:endParaRPr lang="pl-PL"/>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pl-PL"/>
              <a:t>Artur Snela kl. 7a</a:t>
            </a: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6D599D1-560C-4A20-A83B-D3AC473FDEE7}" type="slidenum">
              <a:rPr lang="pl-PL" smtClean="0"/>
              <a:t>‹#›</a:t>
            </a:fld>
            <a:endParaRPr lang="pl-PL"/>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8873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152C3AF-ED5D-45A3-81B0-919AF168FC25}" type="datetime1">
              <a:rPr lang="pl-PL" smtClean="0"/>
              <a:t>2019-10-27</a:t>
            </a:fld>
            <a:endParaRPr lang="pl-PL"/>
          </a:p>
        </p:txBody>
      </p:sp>
      <p:sp>
        <p:nvSpPr>
          <p:cNvPr id="6" name="Footer Placeholder 5"/>
          <p:cNvSpPr>
            <a:spLocks noGrp="1"/>
          </p:cNvSpPr>
          <p:nvPr>
            <p:ph type="ftr" sz="quarter" idx="11"/>
          </p:nvPr>
        </p:nvSpPr>
        <p:spPr/>
        <p:txBody>
          <a:bodyPr/>
          <a:lstStyle/>
          <a:p>
            <a:r>
              <a:rPr lang="pl-PL"/>
              <a:t>Artur Snela kl. 7a</a:t>
            </a:r>
          </a:p>
        </p:txBody>
      </p:sp>
      <p:sp>
        <p:nvSpPr>
          <p:cNvPr id="7" name="Slide Number Placeholder 6"/>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57484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l-PL"/>
              <a:t>Kliknij, aby edytować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B98050A-F776-4D7E-A565-2179EAED2BE9}" type="datetime1">
              <a:rPr lang="pl-PL" smtClean="0"/>
              <a:t>2019-10-27</a:t>
            </a:fld>
            <a:endParaRPr lang="pl-PL"/>
          </a:p>
        </p:txBody>
      </p:sp>
      <p:sp>
        <p:nvSpPr>
          <p:cNvPr id="6" name="Footer Placeholder 5"/>
          <p:cNvSpPr>
            <a:spLocks noGrp="1"/>
          </p:cNvSpPr>
          <p:nvPr>
            <p:ph type="ftr" sz="quarter" idx="11"/>
          </p:nvPr>
        </p:nvSpPr>
        <p:spPr/>
        <p:txBody>
          <a:bodyPr/>
          <a:lstStyle/>
          <a:p>
            <a:r>
              <a:rPr lang="pl-PL"/>
              <a:t>Artur Snela kl. 7a</a:t>
            </a:r>
          </a:p>
        </p:txBody>
      </p:sp>
      <p:sp>
        <p:nvSpPr>
          <p:cNvPr id="7" name="Slide Number Placeholder 6"/>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23823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l-PL"/>
              <a:t>Kliknij, aby edytować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C81F233-4B5B-42B1-BB4B-67FBB48299B1}" type="datetime1">
              <a:rPr lang="pl-PL" smtClean="0"/>
              <a:t>2019-10-27</a:t>
            </a:fld>
            <a:endParaRPr lang="pl-PL"/>
          </a:p>
        </p:txBody>
      </p:sp>
      <p:sp>
        <p:nvSpPr>
          <p:cNvPr id="6" name="Footer Placeholder 5"/>
          <p:cNvSpPr>
            <a:spLocks noGrp="1"/>
          </p:cNvSpPr>
          <p:nvPr>
            <p:ph type="ftr" sz="quarter" idx="11"/>
          </p:nvPr>
        </p:nvSpPr>
        <p:spPr/>
        <p:txBody>
          <a:bodyPr/>
          <a:lstStyle/>
          <a:p>
            <a:r>
              <a:rPr lang="pl-PL"/>
              <a:t>Artur Snela kl. 7a</a:t>
            </a:r>
          </a:p>
        </p:txBody>
      </p:sp>
      <p:sp>
        <p:nvSpPr>
          <p:cNvPr id="7" name="Slide Number Placeholder 6"/>
          <p:cNvSpPr>
            <a:spLocks noGrp="1"/>
          </p:cNvSpPr>
          <p:nvPr>
            <p:ph type="sldNum" sz="quarter" idx="12"/>
          </p:nvPr>
        </p:nvSpPr>
        <p:spPr/>
        <p:txBody>
          <a:bodyPr/>
          <a:lstStyle/>
          <a:p>
            <a:fld id="{E6D599D1-560C-4A20-A83B-D3AC473FDEE7}" type="slidenum">
              <a:rPr lang="pl-PL" smtClean="0"/>
              <a:t>‹#›</a:t>
            </a:fld>
            <a:endParaRPr lang="pl-PL"/>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6227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l-PL"/>
              <a:t>Kliknij, aby edytować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07822B8-D895-4EB0-9150-41D8A7EEA489}" type="datetime1">
              <a:rPr lang="pl-PL" smtClean="0"/>
              <a:t>2019-10-27</a:t>
            </a:fld>
            <a:endParaRPr lang="pl-PL"/>
          </a:p>
        </p:txBody>
      </p:sp>
      <p:sp>
        <p:nvSpPr>
          <p:cNvPr id="6" name="Footer Placeholder 5"/>
          <p:cNvSpPr>
            <a:spLocks noGrp="1"/>
          </p:cNvSpPr>
          <p:nvPr>
            <p:ph type="ftr" sz="quarter" idx="11"/>
          </p:nvPr>
        </p:nvSpPr>
        <p:spPr/>
        <p:txBody>
          <a:bodyPr/>
          <a:lstStyle/>
          <a:p>
            <a:r>
              <a:rPr lang="pl-PL"/>
              <a:t>Artur Snela kl. 7a</a:t>
            </a:r>
          </a:p>
        </p:txBody>
      </p:sp>
      <p:sp>
        <p:nvSpPr>
          <p:cNvPr id="7" name="Slide Number Placeholder 6"/>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1242058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l-PL"/>
              <a:t>Kliknij, aby edytować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82607125-EB10-450B-922C-AD7AE7606A5F}" type="datetime1">
              <a:rPr lang="pl-PL" smtClean="0"/>
              <a:t>2019-10-27</a:t>
            </a:fld>
            <a:endParaRPr lang="pl-PL"/>
          </a:p>
        </p:txBody>
      </p:sp>
      <p:sp>
        <p:nvSpPr>
          <p:cNvPr id="4" name="Footer Placeholder 3"/>
          <p:cNvSpPr>
            <a:spLocks noGrp="1"/>
          </p:cNvSpPr>
          <p:nvPr>
            <p:ph type="ftr" sz="quarter" idx="11"/>
          </p:nvPr>
        </p:nvSpPr>
        <p:spPr/>
        <p:txBody>
          <a:bodyPr/>
          <a:lstStyle/>
          <a:p>
            <a:r>
              <a:rPr lang="pl-PL"/>
              <a:t>Artur Snela kl. 7a</a:t>
            </a:r>
          </a:p>
        </p:txBody>
      </p:sp>
      <p:sp>
        <p:nvSpPr>
          <p:cNvPr id="5" name="Slide Number Placeholder 4"/>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4000475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l-PL"/>
              <a:t>Kliknij, aby edytować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A6CF15B2-069E-4CC0-BA7C-5ADDDA884735}" type="datetime1">
              <a:rPr lang="pl-PL" smtClean="0"/>
              <a:t>2019-10-27</a:t>
            </a:fld>
            <a:endParaRPr lang="pl-PL"/>
          </a:p>
        </p:txBody>
      </p:sp>
      <p:sp>
        <p:nvSpPr>
          <p:cNvPr id="4" name="Footer Placeholder 3"/>
          <p:cNvSpPr>
            <a:spLocks noGrp="1"/>
          </p:cNvSpPr>
          <p:nvPr>
            <p:ph type="ftr" sz="quarter" idx="11"/>
          </p:nvPr>
        </p:nvSpPr>
        <p:spPr/>
        <p:txBody>
          <a:bodyPr/>
          <a:lstStyle/>
          <a:p>
            <a:r>
              <a:rPr lang="pl-PL"/>
              <a:t>Artur Snela kl. 7a</a:t>
            </a:r>
          </a:p>
        </p:txBody>
      </p:sp>
      <p:sp>
        <p:nvSpPr>
          <p:cNvPr id="5" name="Slide Number Placeholder 4"/>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408357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l-PL"/>
              <a:t>Kliknij, aby edytować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C1D6B56-4D82-449F-A9C1-C45529DD31FC}" type="datetime1">
              <a:rPr lang="pl-PL" smtClean="0"/>
              <a:t>2019-10-27</a:t>
            </a:fld>
            <a:endParaRPr lang="pl-PL"/>
          </a:p>
        </p:txBody>
      </p:sp>
      <p:sp>
        <p:nvSpPr>
          <p:cNvPr id="5" name="Footer Placeholder 4"/>
          <p:cNvSpPr>
            <a:spLocks noGrp="1"/>
          </p:cNvSpPr>
          <p:nvPr>
            <p:ph type="ftr" sz="quarter" idx="11"/>
          </p:nvPr>
        </p:nvSpPr>
        <p:spPr/>
        <p:txBody>
          <a:bodyPr/>
          <a:lstStyle/>
          <a:p>
            <a:r>
              <a:rPr lang="pl-PL"/>
              <a:t>Artur Snela kl. 7a</a:t>
            </a:r>
          </a:p>
        </p:txBody>
      </p:sp>
      <p:sp>
        <p:nvSpPr>
          <p:cNvPr id="6" name="Slide Number Placeholder 5"/>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3611350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7F33655-4926-469E-8550-1B9D5BAA8EE3}" type="datetime1">
              <a:rPr lang="pl-PL" smtClean="0"/>
              <a:t>2019-10-27</a:t>
            </a:fld>
            <a:endParaRPr lang="pl-PL"/>
          </a:p>
        </p:txBody>
      </p:sp>
      <p:sp>
        <p:nvSpPr>
          <p:cNvPr id="5" name="Footer Placeholder 4"/>
          <p:cNvSpPr>
            <a:spLocks noGrp="1"/>
          </p:cNvSpPr>
          <p:nvPr>
            <p:ph type="ftr" sz="quarter" idx="11"/>
          </p:nvPr>
        </p:nvSpPr>
        <p:spPr/>
        <p:txBody>
          <a:bodyPr/>
          <a:lstStyle/>
          <a:p>
            <a:r>
              <a:rPr lang="pl-PL"/>
              <a:t>Artur Snela kl. 7a</a:t>
            </a:r>
          </a:p>
        </p:txBody>
      </p:sp>
      <p:sp>
        <p:nvSpPr>
          <p:cNvPr id="6" name="Slide Number Placeholder 5"/>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3100405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3CA082-EB04-421E-B9F4-9620F72DCC0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E955D9C-1091-4EE4-A660-997455E794B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612C6F8-D1B9-476B-842E-B23F37B9D63B}"/>
              </a:ext>
            </a:extLst>
          </p:cNvPr>
          <p:cNvSpPr>
            <a:spLocks noGrp="1"/>
          </p:cNvSpPr>
          <p:nvPr>
            <p:ph type="dt" sz="half" idx="10"/>
          </p:nvPr>
        </p:nvSpPr>
        <p:spPr/>
        <p:txBody>
          <a:bodyPr/>
          <a:lstStyle/>
          <a:p>
            <a:fld id="{30C3490A-AF60-4E9D-9161-56FEBBD7E75E}" type="datetime1">
              <a:rPr lang="pl-PL" smtClean="0"/>
              <a:t>2019-10-27</a:t>
            </a:fld>
            <a:endParaRPr lang="pl-PL"/>
          </a:p>
        </p:txBody>
      </p:sp>
      <p:sp>
        <p:nvSpPr>
          <p:cNvPr id="5" name="Symbol zastępczy stopki 4">
            <a:extLst>
              <a:ext uri="{FF2B5EF4-FFF2-40B4-BE49-F238E27FC236}">
                <a16:creationId xmlns:a16="http://schemas.microsoft.com/office/drawing/2014/main" id="{0D3A0107-CDB0-442E-BD7D-F47D21E9C4C9}"/>
              </a:ext>
            </a:extLst>
          </p:cNvPr>
          <p:cNvSpPr>
            <a:spLocks noGrp="1"/>
          </p:cNvSpPr>
          <p:nvPr>
            <p:ph type="ftr" sz="quarter" idx="11"/>
          </p:nvPr>
        </p:nvSpPr>
        <p:spPr/>
        <p:txBody>
          <a:bodyPr/>
          <a:lstStyle/>
          <a:p>
            <a:r>
              <a:rPr lang="pl-PL"/>
              <a:t>Artur Snela kl. 7a</a:t>
            </a:r>
          </a:p>
        </p:txBody>
      </p:sp>
      <p:sp>
        <p:nvSpPr>
          <p:cNvPr id="6" name="Symbol zastępczy numeru slajdu 5">
            <a:extLst>
              <a:ext uri="{FF2B5EF4-FFF2-40B4-BE49-F238E27FC236}">
                <a16:creationId xmlns:a16="http://schemas.microsoft.com/office/drawing/2014/main" id="{9CD9C3AC-8AA8-47C6-A016-0A3AE11AC2B6}"/>
              </a:ext>
            </a:extLst>
          </p:cNvPr>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122052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65AA57C-FAA4-445F-A645-A4E4B2B00DCD}" type="datetime1">
              <a:rPr lang="pl-PL" smtClean="0"/>
              <a:t>2019-10-27</a:t>
            </a:fld>
            <a:endParaRPr lang="pl-PL"/>
          </a:p>
        </p:txBody>
      </p:sp>
      <p:sp>
        <p:nvSpPr>
          <p:cNvPr id="5" name="Footer Placeholder 4"/>
          <p:cNvSpPr>
            <a:spLocks noGrp="1"/>
          </p:cNvSpPr>
          <p:nvPr>
            <p:ph type="ftr" sz="quarter" idx="11"/>
          </p:nvPr>
        </p:nvSpPr>
        <p:spPr/>
        <p:txBody>
          <a:bodyPr/>
          <a:lstStyle/>
          <a:p>
            <a:r>
              <a:rPr lang="pl-PL"/>
              <a:t>Artur Snela kl. 7a</a:t>
            </a:r>
          </a:p>
        </p:txBody>
      </p:sp>
      <p:sp>
        <p:nvSpPr>
          <p:cNvPr id="6" name="Slide Number Placeholder 5"/>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381069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l-PL"/>
              <a:t>Kliknij, aby edytować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18F1D40-3F34-4750-B14D-A95A40EF06C3}" type="datetime1">
              <a:rPr lang="pl-PL" smtClean="0"/>
              <a:t>2019-10-27</a:t>
            </a:fld>
            <a:endParaRPr lang="pl-PL"/>
          </a:p>
        </p:txBody>
      </p:sp>
      <p:sp>
        <p:nvSpPr>
          <p:cNvPr id="5" name="Footer Placeholder 4"/>
          <p:cNvSpPr>
            <a:spLocks noGrp="1"/>
          </p:cNvSpPr>
          <p:nvPr>
            <p:ph type="ftr" sz="quarter" idx="11"/>
          </p:nvPr>
        </p:nvSpPr>
        <p:spPr/>
        <p:txBody>
          <a:bodyPr/>
          <a:lstStyle/>
          <a:p>
            <a:r>
              <a:rPr lang="pl-PL"/>
              <a:t>Artur Snela kl. 7a</a:t>
            </a:r>
          </a:p>
        </p:txBody>
      </p:sp>
      <p:sp>
        <p:nvSpPr>
          <p:cNvPr id="6" name="Slide Number Placeholder 5"/>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40065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939A5ED-2983-432B-BDCC-F943188A2D34}" type="datetime1">
              <a:rPr lang="pl-PL" smtClean="0"/>
              <a:t>2019-10-27</a:t>
            </a:fld>
            <a:endParaRPr lang="pl-PL"/>
          </a:p>
        </p:txBody>
      </p:sp>
      <p:sp>
        <p:nvSpPr>
          <p:cNvPr id="6" name="Footer Placeholder 5"/>
          <p:cNvSpPr>
            <a:spLocks noGrp="1"/>
          </p:cNvSpPr>
          <p:nvPr>
            <p:ph type="ftr" sz="quarter" idx="11"/>
          </p:nvPr>
        </p:nvSpPr>
        <p:spPr/>
        <p:txBody>
          <a:bodyPr/>
          <a:lstStyle/>
          <a:p>
            <a:r>
              <a:rPr lang="pl-PL"/>
              <a:t>Artur Snela kl. 7a</a:t>
            </a:r>
          </a:p>
        </p:txBody>
      </p:sp>
      <p:sp>
        <p:nvSpPr>
          <p:cNvPr id="7" name="Slide Number Placeholder 6"/>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172295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l-PL"/>
              <a:t>Kliknij, aby edytować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685802" y="2861733"/>
            <a:ext cx="5088712" cy="2512852"/>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5993969" y="2861733"/>
            <a:ext cx="5088713" cy="2512852"/>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0FF0005-0EEC-431B-A996-09F0D9E930C6}" type="datetime1">
              <a:rPr lang="pl-PL" smtClean="0"/>
              <a:t>2019-10-27</a:t>
            </a:fld>
            <a:endParaRPr lang="pl-PL"/>
          </a:p>
        </p:txBody>
      </p:sp>
      <p:sp>
        <p:nvSpPr>
          <p:cNvPr id="8" name="Footer Placeholder 7"/>
          <p:cNvSpPr>
            <a:spLocks noGrp="1"/>
          </p:cNvSpPr>
          <p:nvPr>
            <p:ph type="ftr" sz="quarter" idx="11"/>
          </p:nvPr>
        </p:nvSpPr>
        <p:spPr/>
        <p:txBody>
          <a:bodyPr/>
          <a:lstStyle/>
          <a:p>
            <a:r>
              <a:rPr lang="pl-PL"/>
              <a:t>Artur Snela kl. 7a</a:t>
            </a:r>
          </a:p>
        </p:txBody>
      </p:sp>
      <p:sp>
        <p:nvSpPr>
          <p:cNvPr id="9" name="Slide Number Placeholder 8"/>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315128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E5C0DD3-CB8F-478B-99BC-395B9C9D7869}" type="datetime1">
              <a:rPr lang="pl-PL" smtClean="0"/>
              <a:t>2019-10-27</a:t>
            </a:fld>
            <a:endParaRPr lang="pl-PL"/>
          </a:p>
        </p:txBody>
      </p:sp>
      <p:sp>
        <p:nvSpPr>
          <p:cNvPr id="4" name="Footer Placeholder 3"/>
          <p:cNvSpPr>
            <a:spLocks noGrp="1"/>
          </p:cNvSpPr>
          <p:nvPr>
            <p:ph type="ftr" sz="quarter" idx="11"/>
          </p:nvPr>
        </p:nvSpPr>
        <p:spPr/>
        <p:txBody>
          <a:bodyPr/>
          <a:lstStyle/>
          <a:p>
            <a:r>
              <a:rPr lang="pl-PL"/>
              <a:t>Artur Snela kl. 7a</a:t>
            </a:r>
          </a:p>
        </p:txBody>
      </p:sp>
      <p:sp>
        <p:nvSpPr>
          <p:cNvPr id="5" name="Slide Number Placeholder 4"/>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329507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8577A-C5FE-4A50-88A9-D35384802E14}" type="datetime1">
              <a:rPr lang="pl-PL" smtClean="0"/>
              <a:t>2019-10-27</a:t>
            </a:fld>
            <a:endParaRPr lang="pl-PL"/>
          </a:p>
        </p:txBody>
      </p:sp>
      <p:sp>
        <p:nvSpPr>
          <p:cNvPr id="3" name="Footer Placeholder 2"/>
          <p:cNvSpPr>
            <a:spLocks noGrp="1"/>
          </p:cNvSpPr>
          <p:nvPr>
            <p:ph type="ftr" sz="quarter" idx="11"/>
          </p:nvPr>
        </p:nvSpPr>
        <p:spPr/>
        <p:txBody>
          <a:bodyPr/>
          <a:lstStyle/>
          <a:p>
            <a:r>
              <a:rPr lang="pl-PL"/>
              <a:t>Artur Snela kl. 7a</a:t>
            </a:r>
          </a:p>
        </p:txBody>
      </p:sp>
      <p:sp>
        <p:nvSpPr>
          <p:cNvPr id="4" name="Slide Number Placeholder 3"/>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93080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l-PL"/>
              <a:t>Kliknij, aby edytować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4B9378C-1BA3-40B0-B6EF-C6176A05359A}" type="datetime1">
              <a:rPr lang="pl-PL" smtClean="0"/>
              <a:t>2019-10-27</a:t>
            </a:fld>
            <a:endParaRPr lang="pl-PL"/>
          </a:p>
        </p:txBody>
      </p:sp>
      <p:sp>
        <p:nvSpPr>
          <p:cNvPr id="6" name="Footer Placeholder 5"/>
          <p:cNvSpPr>
            <a:spLocks noGrp="1"/>
          </p:cNvSpPr>
          <p:nvPr>
            <p:ph type="ftr" sz="quarter" idx="11"/>
          </p:nvPr>
        </p:nvSpPr>
        <p:spPr/>
        <p:txBody>
          <a:bodyPr/>
          <a:lstStyle/>
          <a:p>
            <a:r>
              <a:rPr lang="pl-PL"/>
              <a:t>Artur Snela kl. 7a</a:t>
            </a:r>
          </a:p>
        </p:txBody>
      </p:sp>
      <p:sp>
        <p:nvSpPr>
          <p:cNvPr id="7" name="Slide Number Placeholder 6"/>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871707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l-PL"/>
              <a:t>Kliknij, aby edytować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2EE6976-8CCC-42F9-856C-620D1C3D739D}" type="datetime1">
              <a:rPr lang="pl-PL" smtClean="0"/>
              <a:t>2019-10-27</a:t>
            </a:fld>
            <a:endParaRPr lang="pl-PL"/>
          </a:p>
        </p:txBody>
      </p:sp>
      <p:sp>
        <p:nvSpPr>
          <p:cNvPr id="6" name="Footer Placeholder 5"/>
          <p:cNvSpPr>
            <a:spLocks noGrp="1"/>
          </p:cNvSpPr>
          <p:nvPr>
            <p:ph type="ftr" sz="quarter" idx="11"/>
          </p:nvPr>
        </p:nvSpPr>
        <p:spPr/>
        <p:txBody>
          <a:bodyPr/>
          <a:lstStyle/>
          <a:p>
            <a:r>
              <a:rPr lang="pl-PL"/>
              <a:t>Artur Snela kl. 7a</a:t>
            </a:r>
          </a:p>
        </p:txBody>
      </p:sp>
      <p:sp>
        <p:nvSpPr>
          <p:cNvPr id="7" name="Slide Number Placeholder 6"/>
          <p:cNvSpPr>
            <a:spLocks noGrp="1"/>
          </p:cNvSpPr>
          <p:nvPr>
            <p:ph type="sldNum" sz="quarter" idx="12"/>
          </p:nvPr>
        </p:nvSpPr>
        <p:spPr/>
        <p:txBody>
          <a:bodyPr/>
          <a:lstStyle/>
          <a:p>
            <a:fld id="{E6D599D1-560C-4A20-A83B-D3AC473FDEE7}" type="slidenum">
              <a:rPr lang="pl-PL" smtClean="0"/>
              <a:t>‹#›</a:t>
            </a:fld>
            <a:endParaRPr lang="pl-PL"/>
          </a:p>
        </p:txBody>
      </p:sp>
    </p:spTree>
    <p:extLst>
      <p:ext uri="{BB962C8B-B14F-4D97-AF65-F5344CB8AC3E}">
        <p14:creationId xmlns:p14="http://schemas.microsoft.com/office/powerpoint/2010/main" val="194055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6215C4F-D1F5-46A2-A834-198EDF9E1C0A}" type="datetime1">
              <a:rPr lang="pl-PL" smtClean="0"/>
              <a:t>2019-10-27</a:t>
            </a:fld>
            <a:endParaRPr lang="pl-PL"/>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pl-PL"/>
              <a:t>Artur Snela kl. 7a</a:t>
            </a:r>
            <a:endParaRPr lang="pl-PL"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6D599D1-560C-4A20-A83B-D3AC473FDEE7}" type="slidenum">
              <a:rPr lang="pl-PL" smtClean="0"/>
              <a:t>‹#›</a:t>
            </a:fld>
            <a:endParaRPr lang="pl-PL"/>
          </a:p>
        </p:txBody>
      </p:sp>
    </p:spTree>
    <p:extLst>
      <p:ext uri="{BB962C8B-B14F-4D97-AF65-F5344CB8AC3E}">
        <p14:creationId xmlns:p14="http://schemas.microsoft.com/office/powerpoint/2010/main" val="2403844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hyperlink" Target="https://www.polskieradio.pl/39/1240/Artykul/308846,Zygmunt-Szendzielarz-zamordowany-przez-bezpieke" TargetMode="External"/><Relationship Id="rId3" Type="http://schemas.openxmlformats.org/officeDocument/2006/relationships/hyperlink" Target="https://wiadomosci.onet.pl/tylko-w-onecie/prof-rafal-wnuk-pojecie-zolnierze-wykleci-nosi-znamiona-propagandy/54n45y8" TargetMode="External"/><Relationship Id="rId7" Type="http://schemas.openxmlformats.org/officeDocument/2006/relationships/hyperlink" Target="https://pl.wikipedia.org/wiki/Danuta_Siedzik&#243;wna" TargetMode="External"/><Relationship Id="rId2" Type="http://schemas.openxmlformats.org/officeDocument/2006/relationships/hyperlink" Target="http://www.tokfm.pl/Tokfm/7,103454,23666450,wykleci-stali-sie-banerem-reklamowym-wybitni-historycy-opowiedzieli.html" TargetMode="External"/><Relationship Id="rId1" Type="http://schemas.openxmlformats.org/officeDocument/2006/relationships/slideLayout" Target="../slideLayouts/slideLayout18.xml"/><Relationship Id="rId6" Type="http://schemas.openxmlformats.org/officeDocument/2006/relationships/hyperlink" Target="https://pl.wikipedia.org/wiki/August_Emil_Fieldorf" TargetMode="External"/><Relationship Id="rId5" Type="http://schemas.openxmlformats.org/officeDocument/2006/relationships/hyperlink" Target="https://pl.wikipedia.org/wiki/Witold_Pilecki" TargetMode="External"/><Relationship Id="rId10" Type="http://schemas.openxmlformats.org/officeDocument/2006/relationships/hyperlink" Target="http://kalendarz.gazeta.pl/kalendarz/czerwiec-1941/m" TargetMode="External"/><Relationship Id="rId4" Type="http://schemas.openxmlformats.org/officeDocument/2006/relationships/hyperlink" Target="https://pl.wikipedia.org/wiki/%C5%BBo%C5%82nierze_wykl%C4%99ci" TargetMode="External"/><Relationship Id="rId9" Type="http://schemas.openxmlformats.org/officeDocument/2006/relationships/hyperlink" Target="http://kalendarz.gazeta.pl/kalendarz/wrzesien-1939/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CD297E-4E51-4FA4-9572-9B20D1045767}"/>
              </a:ext>
            </a:extLst>
          </p:cNvPr>
          <p:cNvSpPr>
            <a:spLocks noGrp="1"/>
          </p:cNvSpPr>
          <p:nvPr>
            <p:ph type="ctrTitle"/>
          </p:nvPr>
        </p:nvSpPr>
        <p:spPr/>
        <p:txBody>
          <a:bodyPr/>
          <a:lstStyle/>
          <a:p>
            <a:r>
              <a:rPr lang="pl-PL" dirty="0"/>
              <a:t>Mit</a:t>
            </a:r>
            <a:br>
              <a:rPr lang="pl-PL" dirty="0"/>
            </a:br>
            <a:r>
              <a:rPr lang="pl-PL" dirty="0"/>
              <a:t>Żołnierzy Wyklętych</a:t>
            </a:r>
          </a:p>
        </p:txBody>
      </p:sp>
      <p:sp>
        <p:nvSpPr>
          <p:cNvPr id="3" name="Podtytuł 2">
            <a:extLst>
              <a:ext uri="{FF2B5EF4-FFF2-40B4-BE49-F238E27FC236}">
                <a16:creationId xmlns:a16="http://schemas.microsoft.com/office/drawing/2014/main" id="{60B45397-3746-4E71-B95C-6FC5574E2FCF}"/>
              </a:ext>
            </a:extLst>
          </p:cNvPr>
          <p:cNvSpPr>
            <a:spLocks noGrp="1"/>
          </p:cNvSpPr>
          <p:nvPr>
            <p:ph type="subTitle" idx="1"/>
          </p:nvPr>
        </p:nvSpPr>
        <p:spPr>
          <a:xfrm>
            <a:off x="1204509" y="3837711"/>
            <a:ext cx="9144000" cy="1655762"/>
          </a:xfrm>
        </p:spPr>
        <p:txBody>
          <a:bodyPr/>
          <a:lstStyle/>
          <a:p>
            <a:r>
              <a:rPr lang="pl-PL" dirty="0"/>
              <a:t>Podziemie antykomunistyczne czy „żołnierze wyklęci”</a:t>
            </a:r>
          </a:p>
          <a:p>
            <a:r>
              <a:rPr lang="pl-PL" dirty="0"/>
              <a:t>Bohaterowie czy bandyci</a:t>
            </a:r>
          </a:p>
        </p:txBody>
      </p:sp>
      <p:sp>
        <p:nvSpPr>
          <p:cNvPr id="4" name="Symbol zastępczy stopki 3">
            <a:extLst>
              <a:ext uri="{FF2B5EF4-FFF2-40B4-BE49-F238E27FC236}">
                <a16:creationId xmlns:a16="http://schemas.microsoft.com/office/drawing/2014/main" id="{7F8F6354-F655-47F8-B0BE-11E3680DBD53}"/>
              </a:ext>
            </a:extLst>
          </p:cNvPr>
          <p:cNvSpPr>
            <a:spLocks noGrp="1"/>
          </p:cNvSpPr>
          <p:nvPr>
            <p:ph type="ftr" sz="quarter" idx="11"/>
          </p:nvPr>
        </p:nvSpPr>
        <p:spPr/>
        <p:txBody>
          <a:bodyPr/>
          <a:lstStyle/>
          <a:p>
            <a:r>
              <a:rPr lang="pl-PL" dirty="0"/>
              <a:t>Artur Snela kl. 7a</a:t>
            </a:r>
          </a:p>
        </p:txBody>
      </p:sp>
    </p:spTree>
    <p:extLst>
      <p:ext uri="{BB962C8B-B14F-4D97-AF65-F5344CB8AC3E}">
        <p14:creationId xmlns:p14="http://schemas.microsoft.com/office/powerpoint/2010/main" val="3734600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2CA36B-9F0D-4D24-92EC-20CDD297CF6D}"/>
              </a:ext>
            </a:extLst>
          </p:cNvPr>
          <p:cNvSpPr>
            <a:spLocks noGrp="1"/>
          </p:cNvSpPr>
          <p:nvPr>
            <p:ph type="title"/>
          </p:nvPr>
        </p:nvSpPr>
        <p:spPr>
          <a:xfrm>
            <a:off x="685801" y="489032"/>
            <a:ext cx="10396882" cy="1151965"/>
          </a:xfrm>
          <a:noFill/>
        </p:spPr>
        <p:txBody>
          <a:bodyPr>
            <a:normAutofit fontScale="90000"/>
          </a:bodyPr>
          <a:lstStyle/>
          <a:p>
            <a:r>
              <a:rPr lang="pl-PL" dirty="0"/>
              <a:t>Wojna – rola silnych charakterów</a:t>
            </a:r>
          </a:p>
        </p:txBody>
      </p:sp>
      <p:sp>
        <p:nvSpPr>
          <p:cNvPr id="3" name="Symbol zastępczy zawartości 2">
            <a:extLst>
              <a:ext uri="{FF2B5EF4-FFF2-40B4-BE49-F238E27FC236}">
                <a16:creationId xmlns:a16="http://schemas.microsoft.com/office/drawing/2014/main" id="{22A15645-2087-4F16-8604-708017557FBE}"/>
              </a:ext>
            </a:extLst>
          </p:cNvPr>
          <p:cNvSpPr>
            <a:spLocks noGrp="1"/>
          </p:cNvSpPr>
          <p:nvPr>
            <p:ph idx="1"/>
          </p:nvPr>
        </p:nvSpPr>
        <p:spPr>
          <a:xfrm>
            <a:off x="838200" y="1640427"/>
            <a:ext cx="10244483" cy="3990352"/>
          </a:xfrm>
        </p:spPr>
        <p:txBody>
          <a:bodyPr wrap="square" anchor="t">
            <a:normAutofit fontScale="70000" lnSpcReduction="20000"/>
          </a:bodyPr>
          <a:lstStyle/>
          <a:p>
            <a:pPr algn="just"/>
            <a:r>
              <a:rPr lang="pl-PL" b="1" cap="none" dirty="0"/>
              <a:t>Patologia tkwi w naturze każdej wojny. </a:t>
            </a:r>
            <a:r>
              <a:rPr lang="pl-PL" cap="none" dirty="0"/>
              <a:t>Nie ważne, kto zaczął, ani czy jest sprawiedliwa, czy nie – to kwestia ustaleń historyków. Pod względem psychologicznym, kiedy już się zaczęła, każda ze strony podlega </a:t>
            </a:r>
            <a:r>
              <a:rPr lang="pl-PL" cap="none" dirty="0" err="1"/>
              <a:t>patologizacji</a:t>
            </a:r>
            <a:r>
              <a:rPr lang="pl-PL" cap="none" dirty="0"/>
              <a:t>. Wojna stawia na głowie moralność czasów pokoju i chcąc przeżyć, każdy musi nauczyć się funkcjonować w tej odwróconej moralności.</a:t>
            </a:r>
          </a:p>
          <a:p>
            <a:pPr algn="just"/>
            <a:r>
              <a:rPr lang="pl-PL" cap="none" dirty="0"/>
              <a:t>Polskie Państwo Podziemne, było jednym z największych organizacyjnych osiągnięć Polaków w dziejach. Wśród tych 350 tys. Ludzi, którzy w kulminacyjnym momencie służyli w AK, mieścił się cały przekrój ludzkich charakterów i osobowości.</a:t>
            </a:r>
          </a:p>
          <a:p>
            <a:pPr algn="just"/>
            <a:r>
              <a:rPr lang="pl-PL" cap="none" dirty="0"/>
              <a:t>Wszyscy byli narażeni na ryzyko popełnienia zbrodni, sporo osób ją popełniło, ale większości udało się tego jednak uniknąć.</a:t>
            </a:r>
            <a:br>
              <a:rPr lang="pl-PL" cap="none" dirty="0"/>
            </a:br>
            <a:r>
              <a:rPr lang="pl-PL" cap="none" dirty="0"/>
              <a:t>Spora w tym zasługa takich ludzi jak Okulicki, czy większości dowódców wyższego i średniego szczebla. Oni widzieli narastającą falę przestępczości w oddziałach i ich rozkazy dosłownie roją się od ostrzeżeń, gróźb i nakazów bezwzględnego respektowania prawa, oraz najsurowszego karania sprawców przestępstw. Niestety im dłużej trwała wojna, im więcej przypadkowych osób znajdowało się w szeregach podziemnych formacji i im głębiej zaszywały się one w lasach – tym ich kontrola nad sytuacją była mniejsza.</a:t>
            </a:r>
          </a:p>
          <a:p>
            <a:pPr algn="just"/>
            <a:r>
              <a:rPr lang="pl-PL" b="1" cap="none" dirty="0"/>
              <a:t>„Podziemie antykomunistyczne" </a:t>
            </a:r>
            <a:r>
              <a:rPr lang="pl-PL" cap="none" dirty="0"/>
              <a:t>czy </a:t>
            </a:r>
            <a:r>
              <a:rPr lang="pl-PL" b="1" cap="none" dirty="0"/>
              <a:t>„podziemie powojenne" </a:t>
            </a:r>
            <a:r>
              <a:rPr lang="pl-PL" cap="none" dirty="0"/>
              <a:t>to pojęcia chłonne. Mogą opisywać ludzi, którzy byli źli lub dobrzy, podzieleni lub zjednoczeni.  Pisani wielką literą „Ż</a:t>
            </a:r>
            <a:r>
              <a:rPr lang="pl-PL" b="1" cap="none" dirty="0"/>
              <a:t>ołnierze Niezłomni" </a:t>
            </a:r>
            <a:r>
              <a:rPr lang="pl-PL" cap="none" dirty="0"/>
              <a:t>z definicji są wspaniali, heroiczni, a jako </a:t>
            </a:r>
            <a:r>
              <a:rPr lang="pl-PL" b="1" cap="none" dirty="0"/>
              <a:t>„Żołnierze Wyklęci" </a:t>
            </a:r>
            <a:r>
              <a:rPr lang="pl-PL" cap="none" dirty="0"/>
              <a:t>są jeszcze tragiczni.</a:t>
            </a:r>
          </a:p>
        </p:txBody>
      </p:sp>
      <p:sp>
        <p:nvSpPr>
          <p:cNvPr id="5" name="Symbol zastępczy stopki 4">
            <a:extLst>
              <a:ext uri="{FF2B5EF4-FFF2-40B4-BE49-F238E27FC236}">
                <a16:creationId xmlns:a16="http://schemas.microsoft.com/office/drawing/2014/main" id="{9871BAD8-E110-4FD8-A59C-47A4F6DB9BED}"/>
              </a:ext>
            </a:extLst>
          </p:cNvPr>
          <p:cNvSpPr>
            <a:spLocks noGrp="1"/>
          </p:cNvSpPr>
          <p:nvPr>
            <p:ph type="ftr" sz="quarter" idx="11"/>
          </p:nvPr>
        </p:nvSpPr>
        <p:spPr/>
        <p:txBody>
          <a:bodyPr/>
          <a:lstStyle/>
          <a:p>
            <a:r>
              <a:rPr lang="pl-PL"/>
              <a:t>Artur Snela kl. 7a</a:t>
            </a:r>
          </a:p>
        </p:txBody>
      </p:sp>
      <p:sp>
        <p:nvSpPr>
          <p:cNvPr id="6" name="Symbol zastępczy numeru slajdu 5">
            <a:extLst>
              <a:ext uri="{FF2B5EF4-FFF2-40B4-BE49-F238E27FC236}">
                <a16:creationId xmlns:a16="http://schemas.microsoft.com/office/drawing/2014/main" id="{E3C2AEBD-1BFF-4DF5-B383-0D48D6577980}"/>
              </a:ext>
            </a:extLst>
          </p:cNvPr>
          <p:cNvSpPr>
            <a:spLocks noGrp="1"/>
          </p:cNvSpPr>
          <p:nvPr>
            <p:ph type="sldNum" sz="quarter" idx="12"/>
          </p:nvPr>
        </p:nvSpPr>
        <p:spPr/>
        <p:txBody>
          <a:bodyPr/>
          <a:lstStyle/>
          <a:p>
            <a:fld id="{E6D599D1-560C-4A20-A83B-D3AC473FDEE7}" type="slidenum">
              <a:rPr lang="pl-PL" smtClean="0"/>
              <a:t>10</a:t>
            </a:fld>
            <a:endParaRPr lang="pl-PL"/>
          </a:p>
        </p:txBody>
      </p:sp>
    </p:spTree>
    <p:extLst>
      <p:ext uri="{BB962C8B-B14F-4D97-AF65-F5344CB8AC3E}">
        <p14:creationId xmlns:p14="http://schemas.microsoft.com/office/powerpoint/2010/main" val="177717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5A762A68-D165-4CA3-B8FE-407916A510CF}"/>
              </a:ext>
            </a:extLst>
          </p:cNvPr>
          <p:cNvSpPr>
            <a:spLocks noGrp="1"/>
          </p:cNvSpPr>
          <p:nvPr>
            <p:ph type="title"/>
          </p:nvPr>
        </p:nvSpPr>
        <p:spPr>
          <a:xfrm>
            <a:off x="685801" y="431154"/>
            <a:ext cx="10396882" cy="1374495"/>
          </a:xfrm>
          <a:noFill/>
        </p:spPr>
        <p:txBody>
          <a:bodyPr>
            <a:noAutofit/>
          </a:bodyPr>
          <a:lstStyle/>
          <a:p>
            <a:r>
              <a:rPr lang="pl-PL" sz="4000" dirty="0"/>
              <a:t>Wojna - </a:t>
            </a:r>
            <a:r>
              <a:rPr lang="pl-PL" sz="4000" dirty="0" err="1"/>
              <a:t>patologizacja</a:t>
            </a:r>
            <a:r>
              <a:rPr lang="pl-PL" sz="4000" dirty="0"/>
              <a:t> słabych charakterów</a:t>
            </a:r>
          </a:p>
        </p:txBody>
      </p:sp>
      <p:sp>
        <p:nvSpPr>
          <p:cNvPr id="3" name="Symbol zastępczy zawartości 2">
            <a:extLst>
              <a:ext uri="{FF2B5EF4-FFF2-40B4-BE49-F238E27FC236}">
                <a16:creationId xmlns:a16="http://schemas.microsoft.com/office/drawing/2014/main" id="{D79E57AD-A413-4C8A-AF79-8DDCB4509D65}"/>
              </a:ext>
            </a:extLst>
          </p:cNvPr>
          <p:cNvSpPr>
            <a:spLocks noGrp="1"/>
          </p:cNvSpPr>
          <p:nvPr>
            <p:ph idx="1"/>
          </p:nvPr>
        </p:nvSpPr>
        <p:spPr>
          <a:xfrm>
            <a:off x="838200" y="1733026"/>
            <a:ext cx="10244483" cy="3957911"/>
          </a:xfrm>
        </p:spPr>
        <p:txBody>
          <a:bodyPr wrap="square" anchor="t">
            <a:normAutofit fontScale="92500" lnSpcReduction="10000"/>
          </a:bodyPr>
          <a:lstStyle/>
          <a:p>
            <a:pPr algn="just"/>
            <a:r>
              <a:rPr lang="pl-PL" sz="1600" cap="none" dirty="0"/>
              <a:t>IPN był instytucją, która zajęła się promocją tematu „Żołnierzy Wyklętych". Fakty są faktami, nie można ich naciągać, ani w jedną ani w drugą stronę. Natomiast to, co dzieje się z wiedzą historyczną, z faktami w przestrzeni społecznej, to rzecz zupełnie inna sprawa.</a:t>
            </a:r>
          </a:p>
          <a:p>
            <a:pPr algn="just"/>
            <a:r>
              <a:rPr lang="pl-PL" sz="1600" cap="none" dirty="0"/>
              <a:t>Część działań, które są podejmowane w związku z obecnym kultem żołnierzy wyklętych, nie powinna mieć miejsca. Choćby organizowany przez środowiska narodowe Marsz Żołnierzy Wyklętych w Hajnówce, który upamiętnia kontrowersyjną postać kapitana Romualda Rajsa „Burego". Marsz, w którym szły też osoby publiczne.</a:t>
            </a:r>
          </a:p>
          <a:p>
            <a:pPr algn="just"/>
            <a:r>
              <a:rPr lang="pl-PL" sz="1600" cap="none" dirty="0"/>
              <a:t>Na przełomie stycznia i lutego 1946 </a:t>
            </a:r>
            <a:r>
              <a:rPr lang="pl-PL" sz="1600" b="1" cap="none" dirty="0"/>
              <a:t>Romuald Rajs ps. „Bury”</a:t>
            </a:r>
            <a:r>
              <a:rPr lang="pl-PL" sz="1600" cap="none" dirty="0"/>
              <a:t>, stojący na czele oddziału Pogotowia Akcji Specjalnej (PAS) Narodowego Zjednoczenia Wojskowego, dokonał serii zbrodni na ludności białoruskiej w Zaleszanach (16 zabitych), Wólce Wygonowskiej (2 zabitych), Puchałach Starych (30 zabitych) oraz </a:t>
            </a:r>
            <a:r>
              <a:rPr lang="pl-PL" sz="1600" cap="none" dirty="0" err="1"/>
              <a:t>Zaniach</a:t>
            </a:r>
            <a:r>
              <a:rPr lang="pl-PL" sz="1600" cap="none" dirty="0"/>
              <a:t> i Szpakach (31 zabitych). Niektóre z nich IPN określił jako niosące znamiona ludobójstwa. 30 stycznia 2011 roku na Podlasiu oddano hołd 79 ofiarom tych zbrodni.</a:t>
            </a:r>
          </a:p>
          <a:p>
            <a:pPr algn="just"/>
            <a:r>
              <a:rPr lang="pl-PL" sz="1600" cap="none" dirty="0"/>
              <a:t>Oficerem NZW współodpowiedzialnym za zbrodnię w Piskorowicach na ludności ukraińskiej był </a:t>
            </a:r>
            <a:r>
              <a:rPr lang="pl-PL" sz="1600" b="1" cap="none" dirty="0"/>
              <a:t>Józef </a:t>
            </a:r>
            <a:r>
              <a:rPr lang="pl-PL" sz="1600" b="1" cap="none" dirty="0" err="1"/>
              <a:t>Zadzierski</a:t>
            </a:r>
            <a:r>
              <a:rPr lang="pl-PL" sz="1600" cap="none" dirty="0"/>
              <a:t>.</a:t>
            </a:r>
          </a:p>
          <a:p>
            <a:pPr algn="just"/>
            <a:r>
              <a:rPr lang="pl-PL" sz="1600" cap="none" dirty="0"/>
              <a:t>6 czerwca 1945 roku oddział Narodowych Sił Zbrojnych pod dowództwem M</a:t>
            </a:r>
            <a:r>
              <a:rPr lang="pl-PL" sz="1600" b="1" cap="none" dirty="0"/>
              <a:t>ieczysława </a:t>
            </a:r>
            <a:r>
              <a:rPr lang="pl-PL" sz="1600" b="1" cap="none" dirty="0" err="1"/>
              <a:t>Pazderskiego</a:t>
            </a:r>
            <a:r>
              <a:rPr lang="pl-PL" sz="1600" cap="none" dirty="0"/>
              <a:t> dokonał zbrodni w Wierzchowinach, mordując tam 196 osób pochodzenia ukraińskiego.</a:t>
            </a:r>
          </a:p>
        </p:txBody>
      </p:sp>
      <p:sp>
        <p:nvSpPr>
          <p:cNvPr id="4" name="Symbol zastępczy stopki 3">
            <a:extLst>
              <a:ext uri="{FF2B5EF4-FFF2-40B4-BE49-F238E27FC236}">
                <a16:creationId xmlns:a16="http://schemas.microsoft.com/office/drawing/2014/main" id="{32B2B943-4FBC-4494-9305-11903E8ACEA7}"/>
              </a:ext>
            </a:extLst>
          </p:cNvPr>
          <p:cNvSpPr>
            <a:spLocks noGrp="1"/>
          </p:cNvSpPr>
          <p:nvPr>
            <p:ph type="ftr" sz="quarter" idx="11"/>
          </p:nvPr>
        </p:nvSpPr>
        <p:spPr/>
        <p:txBody>
          <a:bodyPr/>
          <a:lstStyle/>
          <a:p>
            <a:r>
              <a:rPr lang="pl-PL"/>
              <a:t>Artur Snela kl. 7a</a:t>
            </a:r>
          </a:p>
        </p:txBody>
      </p:sp>
      <p:sp>
        <p:nvSpPr>
          <p:cNvPr id="5" name="Symbol zastępczy numeru slajdu 4">
            <a:extLst>
              <a:ext uri="{FF2B5EF4-FFF2-40B4-BE49-F238E27FC236}">
                <a16:creationId xmlns:a16="http://schemas.microsoft.com/office/drawing/2014/main" id="{084B58F3-4338-418A-9F7C-33E373C06B86}"/>
              </a:ext>
            </a:extLst>
          </p:cNvPr>
          <p:cNvSpPr>
            <a:spLocks noGrp="1"/>
          </p:cNvSpPr>
          <p:nvPr>
            <p:ph type="sldNum" sz="quarter" idx="12"/>
          </p:nvPr>
        </p:nvSpPr>
        <p:spPr/>
        <p:txBody>
          <a:bodyPr/>
          <a:lstStyle/>
          <a:p>
            <a:fld id="{E6D599D1-560C-4A20-A83B-D3AC473FDEE7}" type="slidenum">
              <a:rPr lang="pl-PL" smtClean="0"/>
              <a:t>11</a:t>
            </a:fld>
            <a:endParaRPr lang="pl-PL"/>
          </a:p>
        </p:txBody>
      </p:sp>
    </p:spTree>
    <p:extLst>
      <p:ext uri="{BB962C8B-B14F-4D97-AF65-F5344CB8AC3E}">
        <p14:creationId xmlns:p14="http://schemas.microsoft.com/office/powerpoint/2010/main" val="131386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EB0292-6F54-416F-9583-A0CAA334FAEB}"/>
              </a:ext>
            </a:extLst>
          </p:cNvPr>
          <p:cNvSpPr>
            <a:spLocks noGrp="1"/>
          </p:cNvSpPr>
          <p:nvPr>
            <p:ph type="title"/>
          </p:nvPr>
        </p:nvSpPr>
        <p:spPr>
          <a:xfrm>
            <a:off x="685801" y="201050"/>
            <a:ext cx="10396882" cy="1151965"/>
          </a:xfrm>
        </p:spPr>
        <p:txBody>
          <a:bodyPr>
            <a:noAutofit/>
          </a:bodyPr>
          <a:lstStyle/>
          <a:p>
            <a:r>
              <a:rPr lang="pl-PL" sz="4000" b="1" dirty="0"/>
              <a:t>Józef Franczak „Lalek" - ostatni z wyklętych</a:t>
            </a:r>
            <a:endParaRPr lang="pl-PL" sz="4000" dirty="0"/>
          </a:p>
        </p:txBody>
      </p:sp>
      <p:sp>
        <p:nvSpPr>
          <p:cNvPr id="3" name="Symbol zastępczy zawartości 2">
            <a:extLst>
              <a:ext uri="{FF2B5EF4-FFF2-40B4-BE49-F238E27FC236}">
                <a16:creationId xmlns:a16="http://schemas.microsoft.com/office/drawing/2014/main" id="{B4DF988D-38D2-4167-96F8-42F98C2C4DBE}"/>
              </a:ext>
            </a:extLst>
          </p:cNvPr>
          <p:cNvSpPr>
            <a:spLocks noGrp="1"/>
          </p:cNvSpPr>
          <p:nvPr>
            <p:ph idx="1"/>
          </p:nvPr>
        </p:nvSpPr>
        <p:spPr>
          <a:xfrm>
            <a:off x="714376" y="1148014"/>
            <a:ext cx="7648573" cy="4502159"/>
          </a:xfrm>
        </p:spPr>
        <p:txBody>
          <a:bodyPr wrap="square" anchor="t">
            <a:normAutofit fontScale="85000" lnSpcReduction="10000"/>
          </a:bodyPr>
          <a:lstStyle/>
          <a:p>
            <a:pPr algn="just"/>
            <a:r>
              <a:rPr lang="pl-PL" sz="1400" cap="none" dirty="0"/>
              <a:t>Po agresji ZSRR na Polskę oddział, w którym walczył został rozbity, a Franczak dostał się do sowieckiej niewoli, z której po kilku dniach zbiegł.</a:t>
            </a:r>
          </a:p>
          <a:p>
            <a:pPr algn="just"/>
            <a:r>
              <a:rPr lang="pl-PL" sz="1400" cap="none" dirty="0"/>
              <a:t>Wrócił na Lubelszczyznę, gdzie zaangażował się w działalność konspiracyjną. Po zajęciu Lubelszczyzny przez sowietów, podzielił los wielu swoich kolegów i został wcielony do armii Berlinga. Szykany, aresztowania i egzekucje żołnierzy AK, których był świadkiem, skłoniły go do ucieczki.</a:t>
            </a:r>
          </a:p>
          <a:p>
            <a:pPr algn="just"/>
            <a:r>
              <a:rPr lang="pl-PL" sz="1400" cap="none" dirty="0"/>
              <a:t>17 czerwca 1946 Józef Franczak razem z kilkoma osobami został aresztowany przez lubelski Urząd Bezpieczeństwa. Podczas transportu do Lublina, aresztantom udało się rozbroić strażników. Kilkanaście dni później, po raz kolejny jego życie zawisło na włosku. Podczas próby aresztowania zastrzelił komendanta MO w Rybczewicach oraz jednego z żołnierzy i ponownie uciekł. </a:t>
            </a:r>
          </a:p>
          <a:p>
            <a:pPr algn="just"/>
            <a:r>
              <a:rPr lang="pl-PL" sz="1400" cap="none" dirty="0"/>
              <a:t>Po 1947 roku właściwie nie miał już odwrotu, mógł tylko zginąć w walce, albo trafić na wiele lat do więzienia.</a:t>
            </a:r>
          </a:p>
          <a:p>
            <a:pPr algn="just"/>
            <a:r>
              <a:rPr lang="pl-PL" sz="1400" cap="none" dirty="0"/>
              <a:t>„Lalek" został dowódcą jednego z patroli w oddziale kpt. Brońskiego „Uskoka". Do jego zadań należało między innymi zbieranie informacji na temat aresztowań prowadzonych przez UB i ludzi współpracujących z bezpieką.</a:t>
            </a:r>
          </a:p>
          <a:p>
            <a:pPr algn="just"/>
            <a:r>
              <a:rPr lang="pl-PL" sz="1400" cap="none" dirty="0"/>
              <a:t>W maju 1948 roku udało mu się uciec z zasadzki, w której zginęło dwóch jego żołnierzy, a kolejnych dwóch zostało rannych. W grudniu tego samego roku funkcjonariusze MO próbowali go schwytać w Wygnanowicach, </a:t>
            </a:r>
          </a:p>
          <a:p>
            <a:pPr algn="just"/>
            <a:r>
              <a:rPr lang="pl-PL" sz="1400" cap="none" dirty="0"/>
              <a:t>Przez kolejnych 15 lat, Józef Franczak ukrywał się samotnie. Tylko sporadycznie kontaktował się z innymi żołnierzami. W 1953 roku z ppor. </a:t>
            </a:r>
            <a:r>
              <a:rPr lang="pl-PL" sz="1400" cap="none" dirty="0" err="1"/>
              <a:t>Kuchcewiczem</a:t>
            </a:r>
            <a:r>
              <a:rPr lang="pl-PL" sz="1400" cap="none" dirty="0"/>
              <a:t>, jedynym ocalałym z oddziału „Uskoka" i Zbigniewem </a:t>
            </a:r>
            <a:r>
              <a:rPr lang="pl-PL" sz="1400" cap="none" dirty="0" err="1"/>
              <a:t>Pielachem</a:t>
            </a:r>
            <a:r>
              <a:rPr lang="pl-PL" sz="1400" cap="none" dirty="0"/>
              <a:t> „Felkiem", zorganizował akcję ekspropriacyjną na Kasę Oszczędności w Piaskach. Akcja zakończyła się niepowodzeniem i śmiercią ppor. </a:t>
            </a:r>
            <a:r>
              <a:rPr lang="pl-PL" sz="1400" cap="none" dirty="0" err="1"/>
              <a:t>Kuchcewicza</a:t>
            </a:r>
            <a:r>
              <a:rPr lang="pl-PL" sz="1400" cap="none" dirty="0"/>
              <a:t>.</a:t>
            </a:r>
          </a:p>
        </p:txBody>
      </p:sp>
      <p:pic>
        <p:nvPicPr>
          <p:cNvPr id="5" name="Obraz 4" descr="Józef Franczak Laluś">
            <a:extLst>
              <a:ext uri="{FF2B5EF4-FFF2-40B4-BE49-F238E27FC236}">
                <a16:creationId xmlns:a16="http://schemas.microsoft.com/office/drawing/2014/main" id="{5BBB327F-D029-4B91-B477-B4C7F8515807}"/>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8008" r="28286"/>
          <a:stretch/>
        </p:blipFill>
        <p:spPr bwMode="auto">
          <a:xfrm>
            <a:off x="8405868" y="1270152"/>
            <a:ext cx="2928882" cy="3625697"/>
          </a:xfrm>
          <a:prstGeom prst="rect">
            <a:avLst/>
          </a:prstGeom>
          <a:noFill/>
          <a:ln>
            <a:noFill/>
          </a:ln>
          <a:extLst>
            <a:ext uri="{53640926-AAD7-44D8-BBD7-CCE9431645EC}">
              <a14:shadowObscured xmlns:a14="http://schemas.microsoft.com/office/drawing/2010/main"/>
            </a:ext>
          </a:extLst>
        </p:spPr>
      </p:pic>
      <p:sp>
        <p:nvSpPr>
          <p:cNvPr id="6" name="Symbol zastępczy stopki 5">
            <a:extLst>
              <a:ext uri="{FF2B5EF4-FFF2-40B4-BE49-F238E27FC236}">
                <a16:creationId xmlns:a16="http://schemas.microsoft.com/office/drawing/2014/main" id="{7817DADE-291A-4E66-A162-27F18E0C1D79}"/>
              </a:ext>
            </a:extLst>
          </p:cNvPr>
          <p:cNvSpPr>
            <a:spLocks noGrp="1"/>
          </p:cNvSpPr>
          <p:nvPr>
            <p:ph type="ftr" sz="quarter" idx="11"/>
          </p:nvPr>
        </p:nvSpPr>
        <p:spPr/>
        <p:txBody>
          <a:bodyPr/>
          <a:lstStyle/>
          <a:p>
            <a:r>
              <a:rPr lang="pl-PL"/>
              <a:t>Artur Snela kl. 7a</a:t>
            </a:r>
          </a:p>
        </p:txBody>
      </p:sp>
      <p:sp>
        <p:nvSpPr>
          <p:cNvPr id="7" name="Symbol zastępczy numeru slajdu 6">
            <a:extLst>
              <a:ext uri="{FF2B5EF4-FFF2-40B4-BE49-F238E27FC236}">
                <a16:creationId xmlns:a16="http://schemas.microsoft.com/office/drawing/2014/main" id="{F48B75E6-11BC-42A8-82ED-273FBEF2DFD3}"/>
              </a:ext>
            </a:extLst>
          </p:cNvPr>
          <p:cNvSpPr>
            <a:spLocks noGrp="1"/>
          </p:cNvSpPr>
          <p:nvPr>
            <p:ph type="sldNum" sz="quarter" idx="12"/>
          </p:nvPr>
        </p:nvSpPr>
        <p:spPr/>
        <p:txBody>
          <a:bodyPr/>
          <a:lstStyle/>
          <a:p>
            <a:fld id="{E6D599D1-560C-4A20-A83B-D3AC473FDEE7}" type="slidenum">
              <a:rPr lang="pl-PL" smtClean="0"/>
              <a:t>12</a:t>
            </a:fld>
            <a:endParaRPr lang="pl-PL"/>
          </a:p>
        </p:txBody>
      </p:sp>
    </p:spTree>
    <p:extLst>
      <p:ext uri="{BB962C8B-B14F-4D97-AF65-F5344CB8AC3E}">
        <p14:creationId xmlns:p14="http://schemas.microsoft.com/office/powerpoint/2010/main" val="127269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EB0292-6F54-416F-9583-A0CAA334FAEB}"/>
              </a:ext>
            </a:extLst>
          </p:cNvPr>
          <p:cNvSpPr>
            <a:spLocks noGrp="1"/>
          </p:cNvSpPr>
          <p:nvPr>
            <p:ph type="title"/>
          </p:nvPr>
        </p:nvSpPr>
        <p:spPr>
          <a:xfrm>
            <a:off x="685801" y="201050"/>
            <a:ext cx="10396882" cy="1151965"/>
          </a:xfrm>
        </p:spPr>
        <p:txBody>
          <a:bodyPr>
            <a:noAutofit/>
          </a:bodyPr>
          <a:lstStyle/>
          <a:p>
            <a:r>
              <a:rPr lang="pl-PL" sz="4000" b="1" dirty="0"/>
              <a:t>Józef Franczak „Lalek" - ostatni z  . . .   c.d.</a:t>
            </a:r>
            <a:endParaRPr lang="pl-PL" sz="4000" dirty="0"/>
          </a:p>
        </p:txBody>
      </p:sp>
      <p:sp>
        <p:nvSpPr>
          <p:cNvPr id="3" name="Symbol zastępczy zawartości 2">
            <a:extLst>
              <a:ext uri="{FF2B5EF4-FFF2-40B4-BE49-F238E27FC236}">
                <a16:creationId xmlns:a16="http://schemas.microsoft.com/office/drawing/2014/main" id="{B4DF988D-38D2-4167-96F8-42F98C2C4DBE}"/>
              </a:ext>
            </a:extLst>
          </p:cNvPr>
          <p:cNvSpPr>
            <a:spLocks noGrp="1"/>
          </p:cNvSpPr>
          <p:nvPr>
            <p:ph idx="1"/>
          </p:nvPr>
        </p:nvSpPr>
        <p:spPr>
          <a:xfrm>
            <a:off x="714376" y="1148015"/>
            <a:ext cx="7648573" cy="4488510"/>
          </a:xfrm>
        </p:spPr>
        <p:txBody>
          <a:bodyPr wrap="square" anchor="t">
            <a:normAutofit fontScale="85000" lnSpcReduction="10000"/>
          </a:bodyPr>
          <a:lstStyle/>
          <a:p>
            <a:pPr algn="just"/>
            <a:r>
              <a:rPr lang="pl-PL" sz="1400" cap="none" dirty="0"/>
              <a:t>Od początku lat 50. Trwało formalne rozpracowywanie Franczaka przez ubecję. Operacja nosiła kryptonim „Pożar". Według danych SB „Lalek" dysponował zorganizowaną siecią ludzi, którzy pomagali mu w ukrywaniu.</a:t>
            </a:r>
          </a:p>
          <a:p>
            <a:pPr algn="just"/>
            <a:r>
              <a:rPr lang="pl-PL" sz="1400" cap="none" dirty="0"/>
              <a:t>Ponieważ Józef Franczak ukrywał się w swoich rodzinnych stronach, SB „szczególną opieką otoczyła" jego najbliższą rodzinę. U dwóch sióstr „Lalka" założono podsłuch. Próbowano werbować współpracowników wśród ludzi, którzy mogli mieć z nim kontakt .</a:t>
            </a:r>
          </a:p>
          <a:p>
            <a:pPr algn="just"/>
            <a:r>
              <a:rPr lang="pl-PL" sz="1400" cap="none" dirty="0"/>
              <a:t> W styczniu 1963 roku udało się esbekom wytypować odpowiedniego kandydata, którego szantażem zmuszono do współpracy. Był nim Stanisław Mazur, stryjeczny brat Danuty Mazur, towarzyszki życia Franczaka. Otrzymał on pseudonim TW „Michał".</a:t>
            </a:r>
          </a:p>
          <a:p>
            <a:pPr algn="just"/>
            <a:r>
              <a:rPr lang="pl-PL" sz="1400" cap="none" dirty="0"/>
              <a:t>21 października 1963 grupa operacyjna złożona z oficerów </a:t>
            </a:r>
            <a:r>
              <a:rPr lang="pl-PL" sz="1400" cap="none" dirty="0" err="1"/>
              <a:t>sb</a:t>
            </a:r>
            <a:r>
              <a:rPr lang="pl-PL" sz="1400" cap="none" dirty="0"/>
              <a:t> i 35 zomowców okrążyła zabudowania Wacława </a:t>
            </a:r>
            <a:r>
              <a:rPr lang="pl-PL" sz="1400" cap="none" dirty="0" err="1"/>
              <a:t>Becia</a:t>
            </a:r>
            <a:r>
              <a:rPr lang="pl-PL" sz="1400" cap="none" dirty="0"/>
              <a:t>, gdzie przebywał Franczak. Wywiązała się strzelanina, „Lalek" próbował uciekać. Po przebiegnięciu około 300 metrów został śmiertelnie ranny.</a:t>
            </a:r>
          </a:p>
          <a:p>
            <a:pPr algn="just"/>
            <a:r>
              <a:rPr lang="pl-PL" sz="1400" cap="none" dirty="0"/>
              <a:t>Zwłoki Józefa Franczaka, zostały złożone w bezimiennej mogile na cmentarzu komunalnym w Lublinie. Dopiero w 1983 roku, rodzina otrzymała pozwolenie na przeniesienie ciała do rodzinnego grobowca. Wówczas okazało się, że zwłoki zostały pozbawione głowy.</a:t>
            </a:r>
          </a:p>
          <a:p>
            <a:pPr algn="just"/>
            <a:r>
              <a:rPr lang="pl-PL" sz="1400" cap="none" dirty="0"/>
              <a:t>Stanisław Mazur do maja 1967 roku współpracował z SB. Za pomoc w schwytaniu Józefa Franczaka otrzymał 5 tys. złotych.</a:t>
            </a:r>
          </a:p>
          <a:p>
            <a:pPr algn="just"/>
            <a:r>
              <a:rPr lang="pl-PL" sz="1400" cap="none" dirty="0"/>
              <a:t>17 marca 2008 prezydent Lech Kaczyński nadał pośmiertnie Józefowi Franczakowi Krzyż Komandorski z Gwiazdą Orderu Odrodzenia Polski.</a:t>
            </a:r>
          </a:p>
        </p:txBody>
      </p:sp>
      <p:pic>
        <p:nvPicPr>
          <p:cNvPr id="5" name="Obraz 4" descr="Józef Franczak Laluś">
            <a:extLst>
              <a:ext uri="{FF2B5EF4-FFF2-40B4-BE49-F238E27FC236}">
                <a16:creationId xmlns:a16="http://schemas.microsoft.com/office/drawing/2014/main" id="{5BBB327F-D029-4B91-B477-B4C7F8515807}"/>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8008" r="28286"/>
          <a:stretch/>
        </p:blipFill>
        <p:spPr bwMode="auto">
          <a:xfrm>
            <a:off x="8405868" y="1270152"/>
            <a:ext cx="2928882" cy="3625697"/>
          </a:xfrm>
          <a:prstGeom prst="rect">
            <a:avLst/>
          </a:prstGeom>
          <a:noFill/>
          <a:ln>
            <a:noFill/>
          </a:ln>
          <a:extLst>
            <a:ext uri="{53640926-AAD7-44D8-BBD7-CCE9431645EC}">
              <a14:shadowObscured xmlns:a14="http://schemas.microsoft.com/office/drawing/2010/main"/>
            </a:ext>
          </a:extLst>
        </p:spPr>
      </p:pic>
      <p:sp>
        <p:nvSpPr>
          <p:cNvPr id="6" name="Symbol zastępczy stopki 5">
            <a:extLst>
              <a:ext uri="{FF2B5EF4-FFF2-40B4-BE49-F238E27FC236}">
                <a16:creationId xmlns:a16="http://schemas.microsoft.com/office/drawing/2014/main" id="{7817DADE-291A-4E66-A162-27F18E0C1D79}"/>
              </a:ext>
            </a:extLst>
          </p:cNvPr>
          <p:cNvSpPr>
            <a:spLocks noGrp="1"/>
          </p:cNvSpPr>
          <p:nvPr>
            <p:ph type="ftr" sz="quarter" idx="11"/>
          </p:nvPr>
        </p:nvSpPr>
        <p:spPr/>
        <p:txBody>
          <a:bodyPr/>
          <a:lstStyle/>
          <a:p>
            <a:r>
              <a:rPr lang="pl-PL"/>
              <a:t>Artur Snela kl. 7a</a:t>
            </a:r>
          </a:p>
        </p:txBody>
      </p:sp>
      <p:sp>
        <p:nvSpPr>
          <p:cNvPr id="7" name="Symbol zastępczy numeru slajdu 6">
            <a:extLst>
              <a:ext uri="{FF2B5EF4-FFF2-40B4-BE49-F238E27FC236}">
                <a16:creationId xmlns:a16="http://schemas.microsoft.com/office/drawing/2014/main" id="{F48B75E6-11BC-42A8-82ED-273FBEF2DFD3}"/>
              </a:ext>
            </a:extLst>
          </p:cNvPr>
          <p:cNvSpPr>
            <a:spLocks noGrp="1"/>
          </p:cNvSpPr>
          <p:nvPr>
            <p:ph type="sldNum" sz="quarter" idx="12"/>
          </p:nvPr>
        </p:nvSpPr>
        <p:spPr/>
        <p:txBody>
          <a:bodyPr/>
          <a:lstStyle/>
          <a:p>
            <a:fld id="{E6D599D1-560C-4A20-A83B-D3AC473FDEE7}" type="slidenum">
              <a:rPr lang="pl-PL" smtClean="0"/>
              <a:t>13</a:t>
            </a:fld>
            <a:endParaRPr lang="pl-PL"/>
          </a:p>
        </p:txBody>
      </p:sp>
    </p:spTree>
    <p:extLst>
      <p:ext uri="{BB962C8B-B14F-4D97-AF65-F5344CB8AC3E}">
        <p14:creationId xmlns:p14="http://schemas.microsoft.com/office/powerpoint/2010/main" val="78998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11D31B-AAE4-4D9F-A0B1-421AB9E75AA2}"/>
              </a:ext>
            </a:extLst>
          </p:cNvPr>
          <p:cNvSpPr>
            <a:spLocks noGrp="1"/>
          </p:cNvSpPr>
          <p:nvPr>
            <p:ph type="title"/>
          </p:nvPr>
        </p:nvSpPr>
        <p:spPr>
          <a:xfrm>
            <a:off x="685801" y="303830"/>
            <a:ext cx="10396882" cy="1151965"/>
          </a:xfrm>
          <a:noFill/>
        </p:spPr>
        <p:txBody>
          <a:bodyPr/>
          <a:lstStyle/>
          <a:p>
            <a:r>
              <a:rPr lang="pl-PL" dirty="0"/>
              <a:t>Źródła</a:t>
            </a:r>
          </a:p>
        </p:txBody>
      </p:sp>
      <p:sp>
        <p:nvSpPr>
          <p:cNvPr id="3" name="Symbol zastępczy zawartości 2">
            <a:extLst>
              <a:ext uri="{FF2B5EF4-FFF2-40B4-BE49-F238E27FC236}">
                <a16:creationId xmlns:a16="http://schemas.microsoft.com/office/drawing/2014/main" id="{33523BFA-F35F-4D86-AFF6-8F9005711C26}"/>
              </a:ext>
            </a:extLst>
          </p:cNvPr>
          <p:cNvSpPr>
            <a:spLocks noGrp="1"/>
          </p:cNvSpPr>
          <p:nvPr>
            <p:ph idx="1"/>
          </p:nvPr>
        </p:nvSpPr>
        <p:spPr>
          <a:xfrm>
            <a:off x="685802" y="1251284"/>
            <a:ext cx="10396882" cy="4451684"/>
          </a:xfrm>
        </p:spPr>
        <p:txBody>
          <a:bodyPr wrap="square" anchor="t">
            <a:noAutofit/>
          </a:bodyPr>
          <a:lstStyle/>
          <a:p>
            <a:pPr marL="0" indent="0" algn="just">
              <a:buNone/>
            </a:pPr>
            <a:r>
              <a:rPr lang="pl-PL" sz="900" u="sng" cap="none" dirty="0"/>
              <a:t>Internet:</a:t>
            </a:r>
            <a:endParaRPr lang="pl-PL" sz="900" u="sng" cap="none" dirty="0">
              <a:hlinkClick r:id="rId2"/>
            </a:endParaRPr>
          </a:p>
          <a:p>
            <a:pPr algn="just"/>
            <a:r>
              <a:rPr lang="pl-PL" sz="900" u="sng" cap="none" dirty="0">
                <a:hlinkClick r:id="rId2"/>
              </a:rPr>
              <a:t>http://www.tokfm.pl/tokfm/7,103454,23666450,wykleci-stali-sie-banerem-reklamowym-wybitni-historycy-opowiedzieli.html</a:t>
            </a:r>
            <a:endParaRPr lang="pl-PL" sz="900" cap="none" dirty="0"/>
          </a:p>
          <a:p>
            <a:pPr algn="just"/>
            <a:r>
              <a:rPr lang="pl-PL" sz="900" u="sng" cap="none" dirty="0">
                <a:hlinkClick r:id="rId3"/>
              </a:rPr>
              <a:t>https://wiadomosci.onet.pl/tylko-w-onecie/prof-rafal-wnuk-pojecie-zolnierze-wykleci-nosi-znamiona-propagandy/54n45y8</a:t>
            </a:r>
            <a:endParaRPr lang="pl-PL" sz="900" cap="none" dirty="0"/>
          </a:p>
          <a:p>
            <a:pPr algn="just"/>
            <a:r>
              <a:rPr lang="pl-PL" sz="900" u="sng" cap="none" dirty="0">
                <a:hlinkClick r:id="rId4"/>
              </a:rPr>
              <a:t>https://pl.wikipedia.org/wiki/%c5%bbo%c5%82nierze_wykl%c4%99ci</a:t>
            </a:r>
            <a:endParaRPr lang="pl-PL" sz="900" cap="none" dirty="0"/>
          </a:p>
          <a:p>
            <a:pPr algn="just"/>
            <a:r>
              <a:rPr lang="pl-PL" sz="900" cap="none" dirty="0"/>
              <a:t> </a:t>
            </a:r>
            <a:r>
              <a:rPr lang="pl-PL" sz="900" u="sng" cap="none" dirty="0">
                <a:hlinkClick r:id="rId5"/>
              </a:rPr>
              <a:t>https://pl.wikipedia.org/wiki/witold_pilecki</a:t>
            </a:r>
            <a:endParaRPr lang="pl-PL" sz="900" cap="none" dirty="0"/>
          </a:p>
          <a:p>
            <a:pPr algn="just"/>
            <a:r>
              <a:rPr lang="pl-PL" sz="900" u="sng" cap="none" dirty="0">
                <a:hlinkClick r:id="rId6"/>
              </a:rPr>
              <a:t>https://pl.wikipedia.org/wiki/august_emil_fieldorf</a:t>
            </a:r>
            <a:endParaRPr lang="pl-PL" sz="900" cap="none" dirty="0"/>
          </a:p>
          <a:p>
            <a:pPr algn="just"/>
            <a:r>
              <a:rPr lang="pl-PL" sz="900" u="sng" cap="none" dirty="0">
                <a:hlinkClick r:id="rId7"/>
              </a:rPr>
              <a:t>https://pl.wikipedia.org/wiki/danuta_siedzikówna</a:t>
            </a:r>
            <a:endParaRPr lang="pl-PL" sz="900" u="sng" cap="none" dirty="0"/>
          </a:p>
          <a:p>
            <a:pPr algn="just"/>
            <a:r>
              <a:rPr lang="pl-PL" sz="900" u="sng" cap="none" dirty="0">
                <a:hlinkClick r:id="rId8"/>
              </a:rPr>
              <a:t>https://www.polskieradio.pl/39/1240/artykul/308846,zygmunt-szendzielarz-zamordowany-przez-bezpieke</a:t>
            </a:r>
            <a:endParaRPr lang="pl-PL" sz="900" u="sng" cap="none" dirty="0"/>
          </a:p>
          <a:p>
            <a:pPr marL="0" indent="0" algn="just">
              <a:buNone/>
            </a:pPr>
            <a:r>
              <a:rPr lang="pl-PL" sz="900" u="sng" cap="none" dirty="0"/>
              <a:t>Wywiady i prace naukowe historyków:</a:t>
            </a:r>
          </a:p>
          <a:p>
            <a:pPr algn="just"/>
            <a:r>
              <a:rPr lang="pl-PL" sz="900" b="1" cap="none" dirty="0"/>
              <a:t>Prof. Rafał Wnuk</a:t>
            </a:r>
            <a:r>
              <a:rPr lang="pl-PL" sz="900" cap="none" dirty="0"/>
              <a:t>, </a:t>
            </a:r>
            <a:r>
              <a:rPr lang="pl-PL" sz="900" i="1" cap="none" dirty="0"/>
              <a:t>historyk, wykładowca na KUL. Autor m.in. takich książek jak: „Za pierwszego Sowieta”; „Polska konspiracja na Kresach Wschodnich II Rzeczypospolitej (</a:t>
            </a:r>
            <a:r>
              <a:rPr lang="pl-PL" sz="900" i="1" cap="none" dirty="0">
                <a:hlinkClick r:id="rId9">
                  <a:extLst>
                    <a:ext uri="{A12FA001-AC4F-418D-AE19-62706E023703}">
                      <ahyp:hlinkClr xmlns:ahyp="http://schemas.microsoft.com/office/drawing/2018/hyperlinkcolor" val="tx"/>
                    </a:ext>
                  </a:extLst>
                </a:hlinkClick>
              </a:rPr>
              <a:t>wrzesień 1939</a:t>
            </a:r>
            <a:r>
              <a:rPr lang="pl-PL" sz="900" i="1" cap="none" dirty="0"/>
              <a:t>–</a:t>
            </a:r>
            <a:r>
              <a:rPr lang="pl-PL" sz="900" i="1" cap="none" dirty="0">
                <a:hlinkClick r:id="rId10">
                  <a:extLst>
                    <a:ext uri="{A12FA001-AC4F-418D-AE19-62706E023703}">
                      <ahyp:hlinkClr xmlns:ahyp="http://schemas.microsoft.com/office/drawing/2018/hyperlinkcolor" val="tx"/>
                    </a:ext>
                  </a:extLst>
                </a:hlinkClick>
              </a:rPr>
              <a:t>czerwiec 1941</a:t>
            </a:r>
            <a:r>
              <a:rPr lang="pl-PL" sz="900" i="1" cap="none" dirty="0"/>
              <a:t>)”.</a:t>
            </a:r>
          </a:p>
          <a:p>
            <a:pPr algn="just"/>
            <a:r>
              <a:rPr lang="pl-PL" sz="900" b="1" cap="none" dirty="0"/>
              <a:t>Prof. Grzegorz Motyka</a:t>
            </a:r>
            <a:r>
              <a:rPr lang="pl-PL" sz="900" cap="none" dirty="0"/>
              <a:t>, </a:t>
            </a:r>
            <a:r>
              <a:rPr lang="pl-PL" sz="900" i="1" cap="none" dirty="0"/>
              <a:t>historyk, Instytut Studiów Politycznych PAN. Autor m.in. takich książek jak „Wołyń ’43. Ludobójcza czystka – fakty, analogie, polityka historyczna"; „Na białych Polaków obława. Wojska NKWD w walce z polskim podziemiem 1944-1953" .</a:t>
            </a:r>
          </a:p>
          <a:p>
            <a:pPr algn="just"/>
            <a:r>
              <a:rPr lang="pl-PL" sz="900" b="1" cap="none" dirty="0"/>
              <a:t>Dr Sławomir </a:t>
            </a:r>
            <a:r>
              <a:rPr lang="pl-PL" sz="900" b="1" cap="none" dirty="0" err="1"/>
              <a:t>Poleszak</a:t>
            </a:r>
            <a:r>
              <a:rPr lang="pl-PL" sz="900" cap="none" dirty="0"/>
              <a:t>,</a:t>
            </a:r>
            <a:r>
              <a:rPr lang="pl-PL" sz="900" i="1" cap="none" dirty="0"/>
              <a:t> historyk, pracownik lubelskiego IPN. Badacz dziejów najnowszych, szczególnie powojennego podziemia niepodległościowego oraz komunistycznego aparatu represji w Polsce, autor takich książek jak m.in.  „Jeden z wyklętych. Major Jan Tabortowski „Bruzda””, czy „Podziemie antykomunistyczne w Łomżyńskiem i </a:t>
            </a:r>
            <a:r>
              <a:rPr lang="pl-PL" sz="900" i="1" cap="none" dirty="0" err="1"/>
              <a:t>Grajewskiem</a:t>
            </a:r>
            <a:r>
              <a:rPr lang="pl-PL" sz="900" i="1" cap="none" dirty="0"/>
              <a:t> (1944–1957)”.</a:t>
            </a:r>
            <a:endParaRPr lang="pl-PL" sz="900" cap="none" dirty="0"/>
          </a:p>
          <a:p>
            <a:pPr algn="just"/>
            <a:r>
              <a:rPr lang="pl-PL" sz="900" b="1" cap="none" dirty="0"/>
              <a:t>Dr Ryszard Śmietanka - Kruszelnicki</a:t>
            </a:r>
            <a:r>
              <a:rPr lang="pl-PL" sz="900" cap="none" dirty="0"/>
              <a:t>, </a:t>
            </a:r>
            <a:r>
              <a:rPr lang="pl-PL" sz="900" i="1" cap="none" dirty="0"/>
              <a:t>historyk, pracownik Biura Badań Historycznych IPN w Kielcach, specjalizujący się w historii oporu społecznego po 1945 r. Autor dwóch i współautor czterech książek naukowych m.in.: „Podziemie poakowskie na Kielecczyźnie w latach 1945-1948.</a:t>
            </a:r>
            <a:endParaRPr lang="pl-PL" sz="900" cap="none" dirty="0"/>
          </a:p>
        </p:txBody>
      </p:sp>
      <p:sp>
        <p:nvSpPr>
          <p:cNvPr id="5" name="Symbol zastępczy stopki 4">
            <a:extLst>
              <a:ext uri="{FF2B5EF4-FFF2-40B4-BE49-F238E27FC236}">
                <a16:creationId xmlns:a16="http://schemas.microsoft.com/office/drawing/2014/main" id="{8E815CE5-B64B-40C9-AAF3-C67C3DFDFB36}"/>
              </a:ext>
            </a:extLst>
          </p:cNvPr>
          <p:cNvSpPr>
            <a:spLocks noGrp="1"/>
          </p:cNvSpPr>
          <p:nvPr>
            <p:ph type="ftr" sz="quarter" idx="11"/>
          </p:nvPr>
        </p:nvSpPr>
        <p:spPr/>
        <p:txBody>
          <a:bodyPr/>
          <a:lstStyle/>
          <a:p>
            <a:r>
              <a:rPr lang="pl-PL"/>
              <a:t>Artur Snela kl. 7a</a:t>
            </a:r>
          </a:p>
        </p:txBody>
      </p:sp>
      <p:sp>
        <p:nvSpPr>
          <p:cNvPr id="6" name="Symbol zastępczy numeru slajdu 5">
            <a:extLst>
              <a:ext uri="{FF2B5EF4-FFF2-40B4-BE49-F238E27FC236}">
                <a16:creationId xmlns:a16="http://schemas.microsoft.com/office/drawing/2014/main" id="{EC43BA76-6B78-4755-A219-E9BF11EDD29A}"/>
              </a:ext>
            </a:extLst>
          </p:cNvPr>
          <p:cNvSpPr>
            <a:spLocks noGrp="1"/>
          </p:cNvSpPr>
          <p:nvPr>
            <p:ph type="sldNum" sz="quarter" idx="12"/>
          </p:nvPr>
        </p:nvSpPr>
        <p:spPr/>
        <p:txBody>
          <a:bodyPr/>
          <a:lstStyle/>
          <a:p>
            <a:fld id="{E6D599D1-560C-4A20-A83B-D3AC473FDEE7}" type="slidenum">
              <a:rPr lang="pl-PL" smtClean="0"/>
              <a:t>14</a:t>
            </a:fld>
            <a:endParaRPr lang="pl-PL"/>
          </a:p>
        </p:txBody>
      </p:sp>
    </p:spTree>
    <p:extLst>
      <p:ext uri="{BB962C8B-B14F-4D97-AF65-F5344CB8AC3E}">
        <p14:creationId xmlns:p14="http://schemas.microsoft.com/office/powerpoint/2010/main" val="400778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97143D-1467-45B8-BD66-147E4A94209C}"/>
              </a:ext>
            </a:extLst>
          </p:cNvPr>
          <p:cNvSpPr>
            <a:spLocks noGrp="1"/>
          </p:cNvSpPr>
          <p:nvPr>
            <p:ph type="title"/>
          </p:nvPr>
        </p:nvSpPr>
        <p:spPr>
          <a:xfrm>
            <a:off x="685801" y="453844"/>
            <a:ext cx="10396882" cy="1151965"/>
          </a:xfrm>
        </p:spPr>
        <p:txBody>
          <a:bodyPr/>
          <a:lstStyle/>
          <a:p>
            <a:r>
              <a:rPr lang="pl-PL" dirty="0"/>
              <a:t>Spis treści</a:t>
            </a:r>
          </a:p>
        </p:txBody>
      </p:sp>
      <p:graphicFrame>
        <p:nvGraphicFramePr>
          <p:cNvPr id="12" name="Tabela 12">
            <a:extLst>
              <a:ext uri="{FF2B5EF4-FFF2-40B4-BE49-F238E27FC236}">
                <a16:creationId xmlns:a16="http://schemas.microsoft.com/office/drawing/2014/main" id="{8F15857D-6C80-4C1E-9752-8F5315085085}"/>
              </a:ext>
            </a:extLst>
          </p:cNvPr>
          <p:cNvGraphicFramePr>
            <a:graphicFrameLocks noGrp="1"/>
          </p:cNvGraphicFramePr>
          <p:nvPr>
            <p:ph idx="1"/>
            <p:extLst>
              <p:ext uri="{D42A27DB-BD31-4B8C-83A1-F6EECF244321}">
                <p14:modId xmlns:p14="http://schemas.microsoft.com/office/powerpoint/2010/main" val="859950119"/>
              </p:ext>
            </p:extLst>
          </p:nvPr>
        </p:nvGraphicFramePr>
        <p:xfrm>
          <a:off x="685800" y="1526739"/>
          <a:ext cx="10396534" cy="4023360"/>
        </p:xfrm>
        <a:graphic>
          <a:graphicData uri="http://schemas.openxmlformats.org/drawingml/2006/table">
            <a:tbl>
              <a:tblPr bandRow="1">
                <a:tableStyleId>{91EBBBCC-DAD2-459C-BE2E-F6DE35CF9A28}</a:tableStyleId>
              </a:tblPr>
              <a:tblGrid>
                <a:gridCol w="1070811">
                  <a:extLst>
                    <a:ext uri="{9D8B030D-6E8A-4147-A177-3AD203B41FA5}">
                      <a16:colId xmlns:a16="http://schemas.microsoft.com/office/drawing/2014/main" val="2614446348"/>
                    </a:ext>
                  </a:extLst>
                </a:gridCol>
                <a:gridCol w="673768">
                  <a:extLst>
                    <a:ext uri="{9D8B030D-6E8A-4147-A177-3AD203B41FA5}">
                      <a16:colId xmlns:a16="http://schemas.microsoft.com/office/drawing/2014/main" val="1601266017"/>
                    </a:ext>
                  </a:extLst>
                </a:gridCol>
                <a:gridCol w="8651955">
                  <a:extLst>
                    <a:ext uri="{9D8B030D-6E8A-4147-A177-3AD203B41FA5}">
                      <a16:colId xmlns:a16="http://schemas.microsoft.com/office/drawing/2014/main" val="276965538"/>
                    </a:ext>
                  </a:extLst>
                </a:gridCol>
              </a:tblGrid>
              <a:tr h="276842">
                <a:tc>
                  <a:txBody>
                    <a:bodyPr/>
                    <a:lstStyle/>
                    <a:p>
                      <a:pPr algn="r"/>
                      <a:r>
                        <a:rPr lang="pl-PL" dirty="0"/>
                        <a:t>3</a:t>
                      </a:r>
                    </a:p>
                  </a:txBody>
                  <a:tcPr marL="90405" marR="90405"/>
                </a:tc>
                <a:tc>
                  <a:txBody>
                    <a:bodyPr/>
                    <a:lstStyle/>
                    <a:p>
                      <a:endParaRPr lang="pl-PL" dirty="0"/>
                    </a:p>
                  </a:txBody>
                  <a:tcPr marL="90405" marR="90405"/>
                </a:tc>
                <a:tc>
                  <a:txBody>
                    <a:bodyPr/>
                    <a:lstStyle/>
                    <a:p>
                      <a:r>
                        <a:rPr lang="pl-PL" dirty="0"/>
                        <a:t>Polskie podziemie w końcu wojny</a:t>
                      </a:r>
                    </a:p>
                  </a:txBody>
                  <a:tcPr marL="90405" marR="90405">
                    <a:solidFill>
                      <a:srgbClr val="E1E1E1"/>
                    </a:solidFill>
                  </a:tcPr>
                </a:tc>
                <a:extLst>
                  <a:ext uri="{0D108BD9-81ED-4DB2-BD59-A6C34878D82A}">
                    <a16:rowId xmlns:a16="http://schemas.microsoft.com/office/drawing/2014/main" val="2903928436"/>
                  </a:ext>
                </a:extLst>
              </a:tr>
              <a:tr h="276842">
                <a:tc>
                  <a:txBody>
                    <a:bodyPr/>
                    <a:lstStyle/>
                    <a:p>
                      <a:pPr algn="r"/>
                      <a:r>
                        <a:rPr lang="pl-PL" dirty="0"/>
                        <a:t>4</a:t>
                      </a:r>
                    </a:p>
                  </a:txBody>
                  <a:tcPr marL="90405" marR="90405"/>
                </a:tc>
                <a:tc>
                  <a:txBody>
                    <a:bodyPr/>
                    <a:lstStyle/>
                    <a:p>
                      <a:endParaRPr lang="pl-PL"/>
                    </a:p>
                  </a:txBody>
                  <a:tcPr marL="90405" marR="90405"/>
                </a:tc>
                <a:tc>
                  <a:txBody>
                    <a:bodyPr/>
                    <a:lstStyle/>
                    <a:p>
                      <a:r>
                        <a:rPr lang="pl-PL" dirty="0"/>
                        <a:t>Terror radzieckiej bezpieki</a:t>
                      </a:r>
                    </a:p>
                  </a:txBody>
                  <a:tcPr marL="90405" marR="90405">
                    <a:solidFill>
                      <a:srgbClr val="F0F0F0"/>
                    </a:solidFill>
                  </a:tcPr>
                </a:tc>
                <a:extLst>
                  <a:ext uri="{0D108BD9-81ED-4DB2-BD59-A6C34878D82A}">
                    <a16:rowId xmlns:a16="http://schemas.microsoft.com/office/drawing/2014/main" val="2363933578"/>
                  </a:ext>
                </a:extLst>
              </a:tr>
              <a:tr h="276842">
                <a:tc>
                  <a:txBody>
                    <a:bodyPr/>
                    <a:lstStyle/>
                    <a:p>
                      <a:pPr algn="r"/>
                      <a:r>
                        <a:rPr lang="pl-PL" dirty="0"/>
                        <a:t>5</a:t>
                      </a:r>
                    </a:p>
                  </a:txBody>
                  <a:tcPr marL="90405" marR="90405"/>
                </a:tc>
                <a:tc>
                  <a:txBody>
                    <a:bodyPr/>
                    <a:lstStyle/>
                    <a:p>
                      <a:endParaRPr lang="pl-PL" dirty="0"/>
                    </a:p>
                  </a:txBody>
                  <a:tcPr marL="90405" marR="90405"/>
                </a:tc>
                <a:tc>
                  <a:txBody>
                    <a:bodyPr/>
                    <a:lstStyle/>
                    <a:p>
                      <a:r>
                        <a:rPr lang="pl-PL" dirty="0"/>
                        <a:t>Podziemie antykomunistycznej</a:t>
                      </a:r>
                    </a:p>
                  </a:txBody>
                  <a:tcPr marL="90405" marR="90405"/>
                </a:tc>
                <a:extLst>
                  <a:ext uri="{0D108BD9-81ED-4DB2-BD59-A6C34878D82A}">
                    <a16:rowId xmlns:a16="http://schemas.microsoft.com/office/drawing/2014/main" val="3016905013"/>
                  </a:ext>
                </a:extLst>
              </a:tr>
              <a:tr h="276842">
                <a:tc>
                  <a:txBody>
                    <a:bodyPr/>
                    <a:lstStyle/>
                    <a:p>
                      <a:pPr algn="r"/>
                      <a:r>
                        <a:rPr lang="pl-PL" dirty="0"/>
                        <a:t>6</a:t>
                      </a:r>
                    </a:p>
                  </a:txBody>
                  <a:tcPr marL="90405" marR="90405"/>
                </a:tc>
                <a:tc>
                  <a:txBody>
                    <a:bodyPr/>
                    <a:lstStyle/>
                    <a:p>
                      <a:endParaRPr lang="pl-PL"/>
                    </a:p>
                  </a:txBody>
                  <a:tcPr marL="90405" marR="90405"/>
                </a:tc>
                <a:tc>
                  <a:txBody>
                    <a:bodyPr/>
                    <a:lstStyle/>
                    <a:p>
                      <a:r>
                        <a:rPr lang="pl-PL" dirty="0"/>
                        <a:t>Mit „żołnierzy wyklętych”</a:t>
                      </a:r>
                    </a:p>
                  </a:txBody>
                  <a:tcPr marL="90405" marR="90405"/>
                </a:tc>
                <a:extLst>
                  <a:ext uri="{0D108BD9-81ED-4DB2-BD59-A6C34878D82A}">
                    <a16:rowId xmlns:a16="http://schemas.microsoft.com/office/drawing/2014/main" val="1707014043"/>
                  </a:ext>
                </a:extLst>
              </a:tr>
              <a:tr h="276842">
                <a:tc>
                  <a:txBody>
                    <a:bodyPr/>
                    <a:lstStyle/>
                    <a:p>
                      <a:pPr algn="r"/>
                      <a:r>
                        <a:rPr lang="pl-PL" dirty="0"/>
                        <a:t>7</a:t>
                      </a:r>
                    </a:p>
                  </a:txBody>
                  <a:tcPr marL="90405" marR="90405"/>
                </a:tc>
                <a:tc>
                  <a:txBody>
                    <a:bodyPr/>
                    <a:lstStyle/>
                    <a:p>
                      <a:endParaRPr lang="pl-PL"/>
                    </a:p>
                  </a:txBody>
                  <a:tcPr marL="90405" marR="90405"/>
                </a:tc>
                <a:tc>
                  <a:txBody>
                    <a:bodyPr/>
                    <a:lstStyle/>
                    <a:p>
                      <a:r>
                        <a:rPr lang="pl-PL" dirty="0"/>
                        <a:t>Rtm. Witold Pilecki</a:t>
                      </a:r>
                    </a:p>
                  </a:txBody>
                  <a:tcPr marL="90405" marR="90405"/>
                </a:tc>
                <a:extLst>
                  <a:ext uri="{0D108BD9-81ED-4DB2-BD59-A6C34878D82A}">
                    <a16:rowId xmlns:a16="http://schemas.microsoft.com/office/drawing/2014/main" val="1141958271"/>
                  </a:ext>
                </a:extLst>
              </a:tr>
              <a:tr h="276842">
                <a:tc>
                  <a:txBody>
                    <a:bodyPr/>
                    <a:lstStyle/>
                    <a:p>
                      <a:pPr algn="r"/>
                      <a:r>
                        <a:rPr lang="pl-PL" dirty="0"/>
                        <a:t>8</a:t>
                      </a:r>
                    </a:p>
                  </a:txBody>
                  <a:tcPr marL="90405" marR="90405"/>
                </a:tc>
                <a:tc>
                  <a:txBody>
                    <a:bodyPr/>
                    <a:lstStyle/>
                    <a:p>
                      <a:endParaRPr lang="pl-PL"/>
                    </a:p>
                  </a:txBody>
                  <a:tcPr marL="90405" marR="90405"/>
                </a:tc>
                <a:tc>
                  <a:txBody>
                    <a:bodyPr/>
                    <a:lstStyle/>
                    <a:p>
                      <a:r>
                        <a:rPr lang="pl-PL" dirty="0"/>
                        <a:t>Gen. August Emil Fieldorf „Nil”</a:t>
                      </a:r>
                    </a:p>
                  </a:txBody>
                  <a:tcPr marL="90405" marR="90405"/>
                </a:tc>
                <a:extLst>
                  <a:ext uri="{0D108BD9-81ED-4DB2-BD59-A6C34878D82A}">
                    <a16:rowId xmlns:a16="http://schemas.microsoft.com/office/drawing/2014/main" val="3826205421"/>
                  </a:ext>
                </a:extLst>
              </a:tr>
              <a:tr h="276842">
                <a:tc>
                  <a:txBody>
                    <a:bodyPr/>
                    <a:lstStyle/>
                    <a:p>
                      <a:pPr algn="r"/>
                      <a:r>
                        <a:rPr lang="pl-PL" dirty="0"/>
                        <a:t>9</a:t>
                      </a:r>
                    </a:p>
                  </a:txBody>
                  <a:tcPr marL="90405" marR="90405"/>
                </a:tc>
                <a:tc>
                  <a:txBody>
                    <a:bodyPr/>
                    <a:lstStyle/>
                    <a:p>
                      <a:endParaRPr lang="pl-PL"/>
                    </a:p>
                  </a:txBody>
                  <a:tcPr marL="90405" marR="90405"/>
                </a:tc>
                <a:tc>
                  <a:txBody>
                    <a:bodyPr/>
                    <a:lstStyle/>
                    <a:p>
                      <a:r>
                        <a:rPr lang="pl-PL" dirty="0"/>
                        <a:t>Danuta </a:t>
                      </a:r>
                      <a:r>
                        <a:rPr lang="pl-PL" dirty="0" err="1"/>
                        <a:t>Siedzikówna</a:t>
                      </a:r>
                      <a:r>
                        <a:rPr lang="pl-PL" dirty="0"/>
                        <a:t> „Inka”</a:t>
                      </a:r>
                    </a:p>
                  </a:txBody>
                  <a:tcPr marL="90405" marR="90405"/>
                </a:tc>
                <a:extLst>
                  <a:ext uri="{0D108BD9-81ED-4DB2-BD59-A6C34878D82A}">
                    <a16:rowId xmlns:a16="http://schemas.microsoft.com/office/drawing/2014/main" val="3928221872"/>
                  </a:ext>
                </a:extLst>
              </a:tr>
              <a:tr h="276842">
                <a:tc>
                  <a:txBody>
                    <a:bodyPr/>
                    <a:lstStyle/>
                    <a:p>
                      <a:pPr algn="r"/>
                      <a:r>
                        <a:rPr lang="pl-PL" dirty="0"/>
                        <a:t>10</a:t>
                      </a:r>
                    </a:p>
                  </a:txBody>
                  <a:tcPr marL="90405" marR="90405"/>
                </a:tc>
                <a:tc>
                  <a:txBody>
                    <a:bodyPr/>
                    <a:lstStyle/>
                    <a:p>
                      <a:endParaRPr lang="pl-PL"/>
                    </a:p>
                  </a:txBody>
                  <a:tcPr marL="90405" marR="90405"/>
                </a:tc>
                <a:tc>
                  <a:txBody>
                    <a:bodyPr/>
                    <a:lstStyle/>
                    <a:p>
                      <a:r>
                        <a:rPr lang="pl-PL" dirty="0"/>
                        <a:t>Wojna – rola silnych charakterów</a:t>
                      </a:r>
                    </a:p>
                  </a:txBody>
                  <a:tcPr marL="90405" marR="90405"/>
                </a:tc>
                <a:extLst>
                  <a:ext uri="{0D108BD9-81ED-4DB2-BD59-A6C34878D82A}">
                    <a16:rowId xmlns:a16="http://schemas.microsoft.com/office/drawing/2014/main" val="3326435296"/>
                  </a:ext>
                </a:extLst>
              </a:tr>
              <a:tr h="276842">
                <a:tc>
                  <a:txBody>
                    <a:bodyPr/>
                    <a:lstStyle/>
                    <a:p>
                      <a:pPr algn="r"/>
                      <a:r>
                        <a:rPr lang="pl-PL" dirty="0"/>
                        <a:t>11</a:t>
                      </a:r>
                    </a:p>
                  </a:txBody>
                  <a:tcPr marL="90405" marR="90405"/>
                </a:tc>
                <a:tc>
                  <a:txBody>
                    <a:bodyPr/>
                    <a:lstStyle/>
                    <a:p>
                      <a:endParaRPr lang="pl-PL"/>
                    </a:p>
                  </a:txBody>
                  <a:tcPr marL="90405" marR="90405"/>
                </a:tc>
                <a:tc>
                  <a:txBody>
                    <a:bodyPr/>
                    <a:lstStyle/>
                    <a:p>
                      <a:r>
                        <a:rPr lang="pl-PL" dirty="0"/>
                        <a:t>Wojna – </a:t>
                      </a:r>
                      <a:r>
                        <a:rPr lang="pl-PL" dirty="0" err="1"/>
                        <a:t>patologizacja</a:t>
                      </a:r>
                      <a:r>
                        <a:rPr lang="pl-PL" dirty="0"/>
                        <a:t> słabych charakterów</a:t>
                      </a:r>
                    </a:p>
                  </a:txBody>
                  <a:tcPr marL="90405" marR="90405"/>
                </a:tc>
                <a:extLst>
                  <a:ext uri="{0D108BD9-81ED-4DB2-BD59-A6C34878D82A}">
                    <a16:rowId xmlns:a16="http://schemas.microsoft.com/office/drawing/2014/main" val="2744802760"/>
                  </a:ext>
                </a:extLst>
              </a:tr>
              <a:tr h="276842">
                <a:tc>
                  <a:txBody>
                    <a:bodyPr/>
                    <a:lstStyle/>
                    <a:p>
                      <a:pPr algn="r"/>
                      <a:r>
                        <a:rPr lang="pl-PL" dirty="0"/>
                        <a:t>12</a:t>
                      </a:r>
                    </a:p>
                  </a:txBody>
                  <a:tcPr marL="90405" marR="90405"/>
                </a:tc>
                <a:tc>
                  <a:txBody>
                    <a:bodyPr/>
                    <a:lstStyle/>
                    <a:p>
                      <a:endParaRPr lang="pl-PL"/>
                    </a:p>
                  </a:txBody>
                  <a:tcPr marL="90405" marR="90405"/>
                </a:tc>
                <a:tc>
                  <a:txBody>
                    <a:bodyPr/>
                    <a:lstStyle/>
                    <a:p>
                      <a:r>
                        <a:rPr lang="pl-PL" dirty="0"/>
                        <a:t>Józef Franczak </a:t>
                      </a:r>
                      <a:r>
                        <a:rPr lang="pl-PL"/>
                        <a:t>„Lalek” </a:t>
                      </a:r>
                      <a:r>
                        <a:rPr lang="pl-PL" dirty="0"/>
                        <a:t>– ostatni z  wyklętych</a:t>
                      </a:r>
                    </a:p>
                  </a:txBody>
                  <a:tcPr marL="90405" marR="90405"/>
                </a:tc>
                <a:extLst>
                  <a:ext uri="{0D108BD9-81ED-4DB2-BD59-A6C34878D82A}">
                    <a16:rowId xmlns:a16="http://schemas.microsoft.com/office/drawing/2014/main" val="1175534530"/>
                  </a:ext>
                </a:extLst>
              </a:tr>
              <a:tr h="276842">
                <a:tc>
                  <a:txBody>
                    <a:bodyPr/>
                    <a:lstStyle/>
                    <a:p>
                      <a:pPr algn="r"/>
                      <a:r>
                        <a:rPr lang="pl-PL" dirty="0"/>
                        <a:t>14</a:t>
                      </a:r>
                    </a:p>
                  </a:txBody>
                  <a:tcPr marL="90405" marR="90405"/>
                </a:tc>
                <a:tc>
                  <a:txBody>
                    <a:bodyPr/>
                    <a:lstStyle/>
                    <a:p>
                      <a:endParaRPr lang="pl-PL" dirty="0"/>
                    </a:p>
                  </a:txBody>
                  <a:tcPr marL="90405" marR="90405"/>
                </a:tc>
                <a:tc>
                  <a:txBody>
                    <a:bodyPr/>
                    <a:lstStyle/>
                    <a:p>
                      <a:r>
                        <a:rPr lang="pl-PL" dirty="0"/>
                        <a:t>Źródła</a:t>
                      </a:r>
                    </a:p>
                  </a:txBody>
                  <a:tcPr marL="90405" marR="90405"/>
                </a:tc>
                <a:extLst>
                  <a:ext uri="{0D108BD9-81ED-4DB2-BD59-A6C34878D82A}">
                    <a16:rowId xmlns:a16="http://schemas.microsoft.com/office/drawing/2014/main" val="1925502024"/>
                  </a:ext>
                </a:extLst>
              </a:tr>
            </a:tbl>
          </a:graphicData>
        </a:graphic>
      </p:graphicFrame>
      <p:sp>
        <p:nvSpPr>
          <p:cNvPr id="4" name="Symbol zastępczy stopki 3">
            <a:extLst>
              <a:ext uri="{FF2B5EF4-FFF2-40B4-BE49-F238E27FC236}">
                <a16:creationId xmlns:a16="http://schemas.microsoft.com/office/drawing/2014/main" id="{526060D6-AC73-4580-978C-A7CEC7AE0311}"/>
              </a:ext>
            </a:extLst>
          </p:cNvPr>
          <p:cNvSpPr>
            <a:spLocks noGrp="1"/>
          </p:cNvSpPr>
          <p:nvPr>
            <p:ph type="ftr" sz="quarter" idx="11"/>
          </p:nvPr>
        </p:nvSpPr>
        <p:spPr/>
        <p:txBody>
          <a:bodyPr/>
          <a:lstStyle/>
          <a:p>
            <a:r>
              <a:rPr lang="pl-PL"/>
              <a:t>Artur Snela kl. 7a</a:t>
            </a:r>
          </a:p>
        </p:txBody>
      </p:sp>
      <p:sp>
        <p:nvSpPr>
          <p:cNvPr id="5" name="Symbol zastępczy numeru slajdu 4">
            <a:extLst>
              <a:ext uri="{FF2B5EF4-FFF2-40B4-BE49-F238E27FC236}">
                <a16:creationId xmlns:a16="http://schemas.microsoft.com/office/drawing/2014/main" id="{6AA5B152-4A4F-4E1C-BDA0-24564C32C828}"/>
              </a:ext>
            </a:extLst>
          </p:cNvPr>
          <p:cNvSpPr>
            <a:spLocks noGrp="1"/>
          </p:cNvSpPr>
          <p:nvPr>
            <p:ph type="sldNum" sz="quarter" idx="12"/>
          </p:nvPr>
        </p:nvSpPr>
        <p:spPr/>
        <p:txBody>
          <a:bodyPr/>
          <a:lstStyle/>
          <a:p>
            <a:fld id="{E6D599D1-560C-4A20-A83B-D3AC473FDEE7}" type="slidenum">
              <a:rPr lang="pl-PL" smtClean="0"/>
              <a:t>2</a:t>
            </a:fld>
            <a:endParaRPr lang="pl-PL"/>
          </a:p>
        </p:txBody>
      </p:sp>
    </p:spTree>
    <p:extLst>
      <p:ext uri="{BB962C8B-B14F-4D97-AF65-F5344CB8AC3E}">
        <p14:creationId xmlns:p14="http://schemas.microsoft.com/office/powerpoint/2010/main" val="406076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9FF601-B941-4FB2-8429-D48B069B269A}"/>
              </a:ext>
            </a:extLst>
          </p:cNvPr>
          <p:cNvSpPr>
            <a:spLocks noGrp="1"/>
          </p:cNvSpPr>
          <p:nvPr>
            <p:ph type="title"/>
          </p:nvPr>
        </p:nvSpPr>
        <p:spPr>
          <a:xfrm>
            <a:off x="685801" y="465878"/>
            <a:ext cx="10396882" cy="1151965"/>
          </a:xfrm>
          <a:noFill/>
        </p:spPr>
        <p:txBody>
          <a:bodyPr/>
          <a:lstStyle/>
          <a:p>
            <a:r>
              <a:rPr lang="pl-PL" dirty="0"/>
              <a:t>Polskie podziemie w końcu wojny</a:t>
            </a:r>
          </a:p>
        </p:txBody>
      </p:sp>
      <p:sp>
        <p:nvSpPr>
          <p:cNvPr id="3" name="Symbol zastępczy zawartości 2">
            <a:extLst>
              <a:ext uri="{FF2B5EF4-FFF2-40B4-BE49-F238E27FC236}">
                <a16:creationId xmlns:a16="http://schemas.microsoft.com/office/drawing/2014/main" id="{C28E93AE-D385-4F44-931F-01A6158BC99B}"/>
              </a:ext>
            </a:extLst>
          </p:cNvPr>
          <p:cNvSpPr>
            <a:spLocks noGrp="1"/>
          </p:cNvSpPr>
          <p:nvPr>
            <p:ph idx="1"/>
          </p:nvPr>
        </p:nvSpPr>
        <p:spPr>
          <a:xfrm>
            <a:off x="838200" y="1630226"/>
            <a:ext cx="10244483" cy="4008017"/>
          </a:xfrm>
        </p:spPr>
        <p:txBody>
          <a:bodyPr wrap="square" anchor="t">
            <a:normAutofit/>
          </a:bodyPr>
          <a:lstStyle/>
          <a:p>
            <a:pPr algn="just"/>
            <a:r>
              <a:rPr lang="pl-PL" sz="1800" cap="none" dirty="0"/>
              <a:t>W roku 1943 w związku z klęskami Wehrmachtu na froncie wschodnim dowództwo AK rozpoczęło tworzenie struktur na wypadek okupacji terytorium Polski przez Armię Czerwoną. Powstała organizacja </a:t>
            </a:r>
            <a:r>
              <a:rPr lang="pl-PL" sz="1800" b="1" cap="none" dirty="0"/>
              <a:t>NIE</a:t>
            </a:r>
            <a:r>
              <a:rPr lang="pl-PL" sz="1800" cap="none" dirty="0"/>
              <a:t> miała na celu samoobronę i podtrzymywanie morale polskiego społeczeństwa w oczekiwaniu na wojnę Zachodu z ZSRR. Organizacja ta jednak została znacznie osłabiona w wyniku akcji „Burza” i Powstania Warszawskiego. Dodatkowym ciosem było aresztowanie dwóch najważniejszych osób w konspiracji: gen. bryg. Emila Fieldorfa i gen. bryg. Leopolda Okulickiego.</a:t>
            </a:r>
          </a:p>
          <a:p>
            <a:pPr algn="just"/>
            <a:r>
              <a:rPr lang="pl-PL" sz="1800" cap="none" dirty="0"/>
              <a:t>7 maja 1945 rozwiązano nie i powołano nową organizację: </a:t>
            </a:r>
            <a:r>
              <a:rPr lang="pl-PL" sz="1800" b="1" cap="none" dirty="0"/>
              <a:t>Delegaturę Sił Zbrojnych na Kraj</a:t>
            </a:r>
            <a:r>
              <a:rPr lang="pl-PL" sz="1800" cap="none" dirty="0"/>
              <a:t>, która przetrwała kilka miesięcy i została zastąpiona </a:t>
            </a:r>
            <a:r>
              <a:rPr lang="pl-PL" sz="1800" b="1" cap="none" dirty="0"/>
              <a:t>Ruchem Oporu Bez Wojny i Dywersji „Wolność i Niezawisłość”</a:t>
            </a:r>
            <a:r>
              <a:rPr lang="pl-PL" sz="1800" cap="none" dirty="0"/>
              <a:t>.</a:t>
            </a:r>
          </a:p>
          <a:p>
            <a:pPr algn="just"/>
            <a:r>
              <a:rPr lang="pl-PL" sz="1800" b="1" cap="none" dirty="0"/>
              <a:t>WIN</a:t>
            </a:r>
            <a:r>
              <a:rPr lang="pl-PL" sz="1800" cap="none" dirty="0"/>
              <a:t> zamierzało unikać konfrontacji i walk, a skupić się na metodach politycznego i propagandowego wpływu na społeczeństwo. </a:t>
            </a:r>
          </a:p>
        </p:txBody>
      </p:sp>
      <p:sp>
        <p:nvSpPr>
          <p:cNvPr id="5" name="Symbol zastępczy stopki 4">
            <a:extLst>
              <a:ext uri="{FF2B5EF4-FFF2-40B4-BE49-F238E27FC236}">
                <a16:creationId xmlns:a16="http://schemas.microsoft.com/office/drawing/2014/main" id="{7CC0828D-2961-41F3-AECE-2538CF8279E4}"/>
              </a:ext>
            </a:extLst>
          </p:cNvPr>
          <p:cNvSpPr>
            <a:spLocks noGrp="1"/>
          </p:cNvSpPr>
          <p:nvPr>
            <p:ph type="ftr" sz="quarter" idx="11"/>
          </p:nvPr>
        </p:nvSpPr>
        <p:spPr/>
        <p:txBody>
          <a:bodyPr/>
          <a:lstStyle/>
          <a:p>
            <a:r>
              <a:rPr lang="pl-PL"/>
              <a:t>Artur Snela kl. 7a</a:t>
            </a:r>
          </a:p>
        </p:txBody>
      </p:sp>
      <p:sp>
        <p:nvSpPr>
          <p:cNvPr id="6" name="Symbol zastępczy numeru slajdu 5">
            <a:extLst>
              <a:ext uri="{FF2B5EF4-FFF2-40B4-BE49-F238E27FC236}">
                <a16:creationId xmlns:a16="http://schemas.microsoft.com/office/drawing/2014/main" id="{43048BE3-9589-4EC8-AF43-4E24662D9FFD}"/>
              </a:ext>
            </a:extLst>
          </p:cNvPr>
          <p:cNvSpPr>
            <a:spLocks noGrp="1"/>
          </p:cNvSpPr>
          <p:nvPr>
            <p:ph type="sldNum" sz="quarter" idx="12"/>
          </p:nvPr>
        </p:nvSpPr>
        <p:spPr/>
        <p:txBody>
          <a:bodyPr/>
          <a:lstStyle/>
          <a:p>
            <a:fld id="{E6D599D1-560C-4A20-A83B-D3AC473FDEE7}" type="slidenum">
              <a:rPr lang="pl-PL" smtClean="0"/>
              <a:t>3</a:t>
            </a:fld>
            <a:endParaRPr lang="pl-PL"/>
          </a:p>
        </p:txBody>
      </p:sp>
    </p:spTree>
    <p:extLst>
      <p:ext uri="{BB962C8B-B14F-4D97-AF65-F5344CB8AC3E}">
        <p14:creationId xmlns:p14="http://schemas.microsoft.com/office/powerpoint/2010/main" val="85394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98666F-59DA-4E0F-B92B-C45396FC2BF8}"/>
              </a:ext>
            </a:extLst>
          </p:cNvPr>
          <p:cNvSpPr>
            <a:spLocks noGrp="1"/>
          </p:cNvSpPr>
          <p:nvPr>
            <p:ph type="title"/>
          </p:nvPr>
        </p:nvSpPr>
        <p:spPr>
          <a:xfrm>
            <a:off x="685801" y="465881"/>
            <a:ext cx="10396882" cy="1151965"/>
          </a:xfrm>
          <a:noFill/>
        </p:spPr>
        <p:txBody>
          <a:bodyPr>
            <a:normAutofit/>
          </a:bodyPr>
          <a:lstStyle/>
          <a:p>
            <a:pPr algn="just"/>
            <a:r>
              <a:rPr lang="pl-PL" dirty="0"/>
              <a:t>Terror radzieckiej bezpieki</a:t>
            </a:r>
          </a:p>
        </p:txBody>
      </p:sp>
      <p:sp>
        <p:nvSpPr>
          <p:cNvPr id="3" name="Symbol zastępczy zawartości 2">
            <a:extLst>
              <a:ext uri="{FF2B5EF4-FFF2-40B4-BE49-F238E27FC236}">
                <a16:creationId xmlns:a16="http://schemas.microsoft.com/office/drawing/2014/main" id="{E0039302-9B88-42AC-A0A5-856558405053}"/>
              </a:ext>
            </a:extLst>
          </p:cNvPr>
          <p:cNvSpPr>
            <a:spLocks noGrp="1"/>
          </p:cNvSpPr>
          <p:nvPr>
            <p:ph idx="1"/>
          </p:nvPr>
        </p:nvSpPr>
        <p:spPr>
          <a:xfrm>
            <a:off x="838200" y="1625197"/>
            <a:ext cx="10244483" cy="3981519"/>
          </a:xfrm>
        </p:spPr>
        <p:txBody>
          <a:bodyPr wrap="square" anchor="t">
            <a:normAutofit/>
          </a:bodyPr>
          <a:lstStyle/>
          <a:p>
            <a:pPr algn="just"/>
            <a:r>
              <a:rPr lang="pl-PL" sz="1800" cap="none" dirty="0"/>
              <a:t>Po wkroczeniu w roku 1944 Armii Czerwonej na terytorium Polski NKWD, NKGB i Smiersz rozpoczęły aresztowania, deportacje i terror wobec polskiej ludności cywilnej. </a:t>
            </a:r>
          </a:p>
          <a:p>
            <a:pPr algn="just"/>
            <a:r>
              <a:rPr lang="pl-PL" sz="1800" cap="none" dirty="0"/>
              <a:t>NKWD i bezpieka walczyła z konspiracją niepodległościową podstępnymi metodami. Wiarołomne obietnice, groźby i tortury bezpieki okazały się główną bronią w walce z dowództwem antykomunistycznego podziemia. </a:t>
            </a:r>
          </a:p>
          <a:p>
            <a:pPr algn="just"/>
            <a:r>
              <a:rPr lang="pl-PL" sz="1800" cap="none" dirty="0"/>
              <a:t>W sumie ponad 20 tysięcy żołnierzy zginęło bądź zostało zamordowanych skrytobójczo lub w więzieniach NKWD i UB, część wywieziono na wschód, wielu skazano na kary pozbawienia wolności. W końcu lat 40 i na początku 50 ponad 250 tys. Ludzi więziono i przetrzymywano w obozach pracy.</a:t>
            </a:r>
          </a:p>
          <a:p>
            <a:pPr algn="just"/>
            <a:r>
              <a:rPr lang="pl-PL" sz="1800" cap="none" dirty="0"/>
              <a:t>Akcje większości oddziałów podziemia antykomunistycznego były wymierzone w oddziały zbrojne UB, KBW, MO. </a:t>
            </a:r>
          </a:p>
        </p:txBody>
      </p:sp>
      <p:sp>
        <p:nvSpPr>
          <p:cNvPr id="5" name="Symbol zastępczy stopki 4">
            <a:extLst>
              <a:ext uri="{FF2B5EF4-FFF2-40B4-BE49-F238E27FC236}">
                <a16:creationId xmlns:a16="http://schemas.microsoft.com/office/drawing/2014/main" id="{7AD42FAE-B5D0-4B59-A278-23E3305FAF8F}"/>
              </a:ext>
            </a:extLst>
          </p:cNvPr>
          <p:cNvSpPr>
            <a:spLocks noGrp="1"/>
          </p:cNvSpPr>
          <p:nvPr>
            <p:ph type="ftr" sz="quarter" idx="11"/>
          </p:nvPr>
        </p:nvSpPr>
        <p:spPr/>
        <p:txBody>
          <a:bodyPr/>
          <a:lstStyle/>
          <a:p>
            <a:r>
              <a:rPr lang="pl-PL"/>
              <a:t>Artur Snela kl. 7a</a:t>
            </a:r>
          </a:p>
        </p:txBody>
      </p:sp>
      <p:sp>
        <p:nvSpPr>
          <p:cNvPr id="6" name="Symbol zastępczy numeru slajdu 5">
            <a:extLst>
              <a:ext uri="{FF2B5EF4-FFF2-40B4-BE49-F238E27FC236}">
                <a16:creationId xmlns:a16="http://schemas.microsoft.com/office/drawing/2014/main" id="{2B98F3C3-167C-4DCB-8084-54C317A718BF}"/>
              </a:ext>
            </a:extLst>
          </p:cNvPr>
          <p:cNvSpPr>
            <a:spLocks noGrp="1"/>
          </p:cNvSpPr>
          <p:nvPr>
            <p:ph type="sldNum" sz="quarter" idx="12"/>
          </p:nvPr>
        </p:nvSpPr>
        <p:spPr/>
        <p:txBody>
          <a:bodyPr/>
          <a:lstStyle/>
          <a:p>
            <a:fld id="{E6D599D1-560C-4A20-A83B-D3AC473FDEE7}" type="slidenum">
              <a:rPr lang="pl-PL" smtClean="0"/>
              <a:t>4</a:t>
            </a:fld>
            <a:endParaRPr lang="pl-PL"/>
          </a:p>
        </p:txBody>
      </p:sp>
    </p:spTree>
    <p:extLst>
      <p:ext uri="{BB962C8B-B14F-4D97-AF65-F5344CB8AC3E}">
        <p14:creationId xmlns:p14="http://schemas.microsoft.com/office/powerpoint/2010/main" val="1363504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D40BA8-3BA7-4C0E-8F92-19804B0ABB6F}"/>
              </a:ext>
            </a:extLst>
          </p:cNvPr>
          <p:cNvSpPr>
            <a:spLocks noGrp="1"/>
          </p:cNvSpPr>
          <p:nvPr>
            <p:ph type="title"/>
          </p:nvPr>
        </p:nvSpPr>
        <p:spPr>
          <a:xfrm>
            <a:off x="685801" y="465877"/>
            <a:ext cx="10396882" cy="1151965"/>
          </a:xfrm>
          <a:noFill/>
        </p:spPr>
        <p:txBody>
          <a:bodyPr/>
          <a:lstStyle/>
          <a:p>
            <a:r>
              <a:rPr lang="pl-PL" dirty="0"/>
              <a:t>Podziemie antykomunistyczne</a:t>
            </a:r>
          </a:p>
        </p:txBody>
      </p:sp>
      <p:sp>
        <p:nvSpPr>
          <p:cNvPr id="3" name="Symbol zastępczy zawartości 2">
            <a:extLst>
              <a:ext uri="{FF2B5EF4-FFF2-40B4-BE49-F238E27FC236}">
                <a16:creationId xmlns:a16="http://schemas.microsoft.com/office/drawing/2014/main" id="{CE15661F-4DE8-47C7-8A50-A964473E40AD}"/>
              </a:ext>
            </a:extLst>
          </p:cNvPr>
          <p:cNvSpPr>
            <a:spLocks noGrp="1"/>
          </p:cNvSpPr>
          <p:nvPr>
            <p:ph idx="1"/>
          </p:nvPr>
        </p:nvSpPr>
        <p:spPr>
          <a:xfrm>
            <a:off x="838200" y="1564438"/>
            <a:ext cx="10244483" cy="4162594"/>
          </a:xfrm>
        </p:spPr>
        <p:txBody>
          <a:bodyPr wrap="square" anchor="t">
            <a:normAutofit fontScale="70000" lnSpcReduction="20000"/>
          </a:bodyPr>
          <a:lstStyle/>
          <a:p>
            <a:pPr algn="just"/>
            <a:r>
              <a:rPr lang="pl-PL" b="1" cap="none" dirty="0"/>
              <a:t>Polskie powojenne podziemie antykomunistyczne i niepodległościowe</a:t>
            </a:r>
            <a:r>
              <a:rPr lang="pl-PL" cap="none" dirty="0"/>
              <a:t>, czyli Żołnierzy Wyklętych, dzisiaj wychwala się i przedstawia wyłącznie w jasnych barwach, jako ludzi idealnych i bez skaz, choć - jak mówią źródła - bywało z tym różnie.</a:t>
            </a:r>
          </a:p>
          <a:p>
            <a:pPr algn="just"/>
            <a:r>
              <a:rPr lang="pl-PL" cap="none" dirty="0"/>
              <a:t>Przez lata wojny odciskały na nich swoje piętno najróżniejsze wpływy i systemy wartości, a także ich własne tragiczne doświadczenia. Robili zarówno rzeczy bohaterskie, jak i zbrodnicze.</a:t>
            </a:r>
          </a:p>
          <a:p>
            <a:pPr algn="just"/>
            <a:r>
              <a:rPr lang="pl-PL" cap="none" dirty="0"/>
              <a:t>Z działaczy podziemia, którzy byli w dramatycznej sytuacji, podejmowali bardzo trudne wybory, zrobiono jednobarwne, płaskie postaci. Z jednej strony różne środowiska całkowicie potępiają tę kartę historii Polski, z drugiej – wynoszą „wyklętych" na piedestał.</a:t>
            </a:r>
          </a:p>
          <a:p>
            <a:pPr algn="just"/>
            <a:r>
              <a:rPr lang="pl-PL" cap="none" dirty="0"/>
              <a:t>Historycy podkreślają, że w trakcie badań nad podziemiem antykomunistycznym utwierdzali się w przekonaniu, że nic nie było i nie jest czarno - białe.</a:t>
            </a:r>
          </a:p>
          <a:p>
            <a:pPr algn="just"/>
            <a:r>
              <a:rPr lang="pl-PL" cap="none" dirty="0"/>
              <a:t>„Wyklęci" mieli wiele zasług, ale bywały też z ich strony zachowania agresywne, bandyckie czy wręcz zbrodnicze. Bo „leśni", jak ich przed laty nazywano, wcale nie byli kryształowi. Na sumieniu mieli na przykład napad na szkołę w Dąbrowach, albo zabranie pieniędzy z ambulansu pocztowego.</a:t>
            </a:r>
          </a:p>
          <a:p>
            <a:pPr algn="just"/>
            <a:r>
              <a:rPr lang="pl-PL" cap="none" dirty="0"/>
              <a:t> W latach 90-tych mówiło się po prostu o </a:t>
            </a:r>
            <a:r>
              <a:rPr lang="pl-PL" b="1" cap="none" dirty="0"/>
              <a:t>„podziemiu antykomunistycznym" </a:t>
            </a:r>
            <a:r>
              <a:rPr lang="pl-PL" cap="none" dirty="0"/>
              <a:t>czy </a:t>
            </a:r>
            <a:r>
              <a:rPr lang="pl-PL" b="1" cap="none" dirty="0"/>
              <a:t>„niepodległościowym"</a:t>
            </a:r>
            <a:r>
              <a:rPr lang="pl-PL" cap="none" dirty="0"/>
              <a:t>, o </a:t>
            </a:r>
            <a:r>
              <a:rPr lang="pl-PL" b="1" cap="none" dirty="0"/>
              <a:t>podziemiu </a:t>
            </a:r>
            <a:r>
              <a:rPr lang="pl-PL" b="1" cap="none" dirty="0" err="1"/>
              <a:t>WIN-owskim</a:t>
            </a:r>
            <a:r>
              <a:rPr lang="pl-PL" cap="none" dirty="0"/>
              <a:t>, </a:t>
            </a:r>
            <a:r>
              <a:rPr lang="pl-PL" b="1" cap="none" dirty="0"/>
              <a:t>AK-owskim</a:t>
            </a:r>
            <a:r>
              <a:rPr lang="pl-PL" cap="none" dirty="0"/>
              <a:t>, </a:t>
            </a:r>
            <a:r>
              <a:rPr lang="pl-PL" b="1" cap="none" dirty="0"/>
              <a:t>NSZ-owskim</a:t>
            </a:r>
            <a:r>
              <a:rPr lang="pl-PL" cap="none" dirty="0"/>
              <a:t>.</a:t>
            </a:r>
          </a:p>
          <a:p>
            <a:pPr algn="just"/>
            <a:r>
              <a:rPr lang="pl-PL" cap="none" dirty="0"/>
              <a:t>Termin </a:t>
            </a:r>
            <a:r>
              <a:rPr lang="pl-PL" b="1" cap="none" dirty="0"/>
              <a:t>„żołnierze wyklęci” </a:t>
            </a:r>
            <a:r>
              <a:rPr lang="pl-PL" cap="none" dirty="0"/>
              <a:t>pojawił się wiele lat po pierwszych badaniach historyków i nie ma charakteru obiektywnego.</a:t>
            </a:r>
          </a:p>
        </p:txBody>
      </p:sp>
      <p:sp>
        <p:nvSpPr>
          <p:cNvPr id="5" name="Symbol zastępczy stopki 4">
            <a:extLst>
              <a:ext uri="{FF2B5EF4-FFF2-40B4-BE49-F238E27FC236}">
                <a16:creationId xmlns:a16="http://schemas.microsoft.com/office/drawing/2014/main" id="{8A20FB3D-0D26-4F87-914C-CF9CEFCBFD63}"/>
              </a:ext>
            </a:extLst>
          </p:cNvPr>
          <p:cNvSpPr>
            <a:spLocks noGrp="1"/>
          </p:cNvSpPr>
          <p:nvPr>
            <p:ph type="ftr" sz="quarter" idx="11"/>
          </p:nvPr>
        </p:nvSpPr>
        <p:spPr/>
        <p:txBody>
          <a:bodyPr/>
          <a:lstStyle/>
          <a:p>
            <a:r>
              <a:rPr lang="pl-PL"/>
              <a:t>Artur Snela kl. 7a</a:t>
            </a:r>
          </a:p>
        </p:txBody>
      </p:sp>
      <p:sp>
        <p:nvSpPr>
          <p:cNvPr id="6" name="Symbol zastępczy numeru slajdu 5">
            <a:extLst>
              <a:ext uri="{FF2B5EF4-FFF2-40B4-BE49-F238E27FC236}">
                <a16:creationId xmlns:a16="http://schemas.microsoft.com/office/drawing/2014/main" id="{DFE12B91-366E-4D7A-A7E3-EEF3C93C195C}"/>
              </a:ext>
            </a:extLst>
          </p:cNvPr>
          <p:cNvSpPr>
            <a:spLocks noGrp="1"/>
          </p:cNvSpPr>
          <p:nvPr>
            <p:ph type="sldNum" sz="quarter" idx="12"/>
          </p:nvPr>
        </p:nvSpPr>
        <p:spPr/>
        <p:txBody>
          <a:bodyPr/>
          <a:lstStyle/>
          <a:p>
            <a:fld id="{E6D599D1-560C-4A20-A83B-D3AC473FDEE7}" type="slidenum">
              <a:rPr lang="pl-PL" smtClean="0"/>
              <a:t>5</a:t>
            </a:fld>
            <a:endParaRPr lang="pl-PL"/>
          </a:p>
        </p:txBody>
      </p:sp>
    </p:spTree>
    <p:extLst>
      <p:ext uri="{BB962C8B-B14F-4D97-AF65-F5344CB8AC3E}">
        <p14:creationId xmlns:p14="http://schemas.microsoft.com/office/powerpoint/2010/main" val="78978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DAD273-D207-4B6C-8463-1543EC995D24}"/>
              </a:ext>
            </a:extLst>
          </p:cNvPr>
          <p:cNvSpPr>
            <a:spLocks noGrp="1"/>
          </p:cNvSpPr>
          <p:nvPr>
            <p:ph type="title"/>
          </p:nvPr>
        </p:nvSpPr>
        <p:spPr>
          <a:xfrm>
            <a:off x="685801" y="465881"/>
            <a:ext cx="10396882" cy="1151965"/>
          </a:xfrm>
          <a:noFill/>
        </p:spPr>
        <p:txBody>
          <a:bodyPr/>
          <a:lstStyle/>
          <a:p>
            <a:r>
              <a:rPr lang="pl-PL" dirty="0"/>
              <a:t>Mit „Żołnierzy Wyklętych”</a:t>
            </a:r>
          </a:p>
        </p:txBody>
      </p:sp>
      <p:sp>
        <p:nvSpPr>
          <p:cNvPr id="3" name="Symbol zastępczy zawartości 2">
            <a:extLst>
              <a:ext uri="{FF2B5EF4-FFF2-40B4-BE49-F238E27FC236}">
                <a16:creationId xmlns:a16="http://schemas.microsoft.com/office/drawing/2014/main" id="{E7F93EF5-9CF4-48FB-B317-8D296A12BCF6}"/>
              </a:ext>
            </a:extLst>
          </p:cNvPr>
          <p:cNvSpPr>
            <a:spLocks noGrp="1"/>
          </p:cNvSpPr>
          <p:nvPr>
            <p:ph idx="1"/>
          </p:nvPr>
        </p:nvSpPr>
        <p:spPr>
          <a:xfrm>
            <a:off x="838200" y="1503820"/>
            <a:ext cx="10244483" cy="4223212"/>
          </a:xfrm>
        </p:spPr>
        <p:txBody>
          <a:bodyPr wrap="square" anchor="t">
            <a:normAutofit/>
          </a:bodyPr>
          <a:lstStyle/>
          <a:p>
            <a:pPr algn="just"/>
            <a:r>
              <a:rPr lang="pl-PL" sz="1400" b="1" cap="none" dirty="0"/>
              <a:t>Mit „żołnierzy wyklętych" </a:t>
            </a:r>
            <a:r>
              <a:rPr lang="pl-PL" sz="1400" cap="none" dirty="0"/>
              <a:t>zakłada, że od połowy lat 40 Związek Radziecki i polskich komunistów należało zwalczać zbrojnie. Tym samym mit ten podważał te strategie oporu lub dostosowywania się do nowych warunków, które odrzucały walkę zbrojną, która zakładała próbę reformy systemu, a nie jego całkowite obalenie, i która opierała się na metodach pokojowych. </a:t>
            </a:r>
          </a:p>
          <a:p>
            <a:pPr algn="just"/>
            <a:r>
              <a:rPr lang="pl-PL" sz="1400" cap="none" dirty="0"/>
              <a:t>Tymczasem pojęcie to tworzy wspólnotę osób walczących zbrojnie z ludzi, których spora część w rzeczywistości </a:t>
            </a:r>
            <a:r>
              <a:rPr lang="pl-PL" sz="1400" b="1" cap="none" dirty="0"/>
              <a:t>wcale nie chciała </a:t>
            </a:r>
            <a:r>
              <a:rPr lang="pl-PL" sz="1400" cap="none" dirty="0"/>
              <a:t>walczyć z bronią w ręku; do tej zbrojnej walki była nastawiona negatywnie. </a:t>
            </a:r>
          </a:p>
          <a:p>
            <a:pPr algn="just"/>
            <a:r>
              <a:rPr lang="pl-PL" sz="1400" cap="none" dirty="0"/>
              <a:t>Ulubieńcem polityków jest </a:t>
            </a:r>
            <a:r>
              <a:rPr lang="pl-PL" sz="1400" b="1" cap="none" dirty="0"/>
              <a:t>rtm. Pilecki</a:t>
            </a:r>
            <a:r>
              <a:rPr lang="pl-PL" sz="1400" cap="none" dirty="0"/>
              <a:t>. Tyle, że on nie był człowiekiem walczącym po wojnie z komunistami. Podobnie jak </a:t>
            </a:r>
            <a:r>
              <a:rPr lang="pl-PL" sz="1400" b="1" cap="none" dirty="0"/>
              <a:t>gen. Fieldorf „Nil"</a:t>
            </a:r>
            <a:r>
              <a:rPr lang="pl-PL" sz="1400" cap="none" dirty="0"/>
              <a:t>, choć obu ochoczo wrzuca się do worka z etykietą „żołnierze wyklęci”. A przecież oni nie mają z tym nic wspólnego.</a:t>
            </a:r>
          </a:p>
          <a:p>
            <a:pPr algn="just"/>
            <a:r>
              <a:rPr lang="pl-PL" sz="1400" cap="none" dirty="0"/>
              <a:t>Gen. Fieldorfa zesłano w głąb Związku Sowieckiego, a potem skazano na śmierć. Nie miał szansy podjąć działalności wymierzonej przeciwko komunistycznym władzom.</a:t>
            </a:r>
          </a:p>
          <a:p>
            <a:pPr algn="just"/>
            <a:r>
              <a:rPr lang="pl-PL" sz="1400" cap="none" dirty="0"/>
              <a:t>A Pilecki? On też nie zaangażował się w walkę zbrojną po wojnie. Był w konspiracji, ale preferował metody polityczne i pokojowe.</a:t>
            </a:r>
          </a:p>
          <a:p>
            <a:pPr algn="just"/>
            <a:r>
              <a:rPr lang="pl-PL" sz="1400" cap="none" dirty="0"/>
              <a:t>Oczywiście, rtm. Pilecki i gen. Fieldorf to </a:t>
            </a:r>
            <a:r>
              <a:rPr lang="pl-PL" sz="1400" b="1" cap="none" dirty="0"/>
              <a:t>postacie pomnikowe</a:t>
            </a:r>
            <a:r>
              <a:rPr lang="pl-PL" sz="1400" cap="none" dirty="0"/>
              <a:t>, godne najwyższego uhonorowania. W świadomości społecznej do „Żołnierzy Wyklętych" zalicza się po prostu ofiary reżimu komunistycznego.</a:t>
            </a:r>
          </a:p>
        </p:txBody>
      </p:sp>
      <p:sp>
        <p:nvSpPr>
          <p:cNvPr id="5" name="Symbol zastępczy stopki 4">
            <a:extLst>
              <a:ext uri="{FF2B5EF4-FFF2-40B4-BE49-F238E27FC236}">
                <a16:creationId xmlns:a16="http://schemas.microsoft.com/office/drawing/2014/main" id="{7C2E9A91-A1A4-45CF-A1D3-AD29FD7320D1}"/>
              </a:ext>
            </a:extLst>
          </p:cNvPr>
          <p:cNvSpPr>
            <a:spLocks noGrp="1"/>
          </p:cNvSpPr>
          <p:nvPr>
            <p:ph type="ftr" sz="quarter" idx="11"/>
          </p:nvPr>
        </p:nvSpPr>
        <p:spPr/>
        <p:txBody>
          <a:bodyPr/>
          <a:lstStyle/>
          <a:p>
            <a:r>
              <a:rPr lang="pl-PL"/>
              <a:t>Artur Snela kl. 7a</a:t>
            </a:r>
          </a:p>
        </p:txBody>
      </p:sp>
      <p:sp>
        <p:nvSpPr>
          <p:cNvPr id="6" name="Symbol zastępczy numeru slajdu 5">
            <a:extLst>
              <a:ext uri="{FF2B5EF4-FFF2-40B4-BE49-F238E27FC236}">
                <a16:creationId xmlns:a16="http://schemas.microsoft.com/office/drawing/2014/main" id="{5C8348D2-9E73-4DE1-834E-0805B310F52B}"/>
              </a:ext>
            </a:extLst>
          </p:cNvPr>
          <p:cNvSpPr>
            <a:spLocks noGrp="1"/>
          </p:cNvSpPr>
          <p:nvPr>
            <p:ph type="sldNum" sz="quarter" idx="12"/>
          </p:nvPr>
        </p:nvSpPr>
        <p:spPr/>
        <p:txBody>
          <a:bodyPr/>
          <a:lstStyle/>
          <a:p>
            <a:fld id="{E6D599D1-560C-4A20-A83B-D3AC473FDEE7}" type="slidenum">
              <a:rPr lang="pl-PL" smtClean="0"/>
              <a:t>6</a:t>
            </a:fld>
            <a:endParaRPr lang="pl-PL"/>
          </a:p>
        </p:txBody>
      </p:sp>
    </p:spTree>
    <p:extLst>
      <p:ext uri="{BB962C8B-B14F-4D97-AF65-F5344CB8AC3E}">
        <p14:creationId xmlns:p14="http://schemas.microsoft.com/office/powerpoint/2010/main" val="393924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A2177D-3BBB-4953-8116-FE2A92AB2EF3}"/>
              </a:ext>
            </a:extLst>
          </p:cNvPr>
          <p:cNvSpPr>
            <a:spLocks noGrp="1"/>
          </p:cNvSpPr>
          <p:nvPr>
            <p:ph type="title"/>
          </p:nvPr>
        </p:nvSpPr>
        <p:spPr>
          <a:xfrm>
            <a:off x="685801" y="465883"/>
            <a:ext cx="10396882" cy="1151965"/>
          </a:xfrm>
          <a:noFill/>
        </p:spPr>
        <p:txBody>
          <a:bodyPr/>
          <a:lstStyle/>
          <a:p>
            <a:r>
              <a:rPr lang="pl-PL" b="1" dirty="0"/>
              <a:t>rtm. Witold Pilecki „Druh”</a:t>
            </a:r>
            <a:endParaRPr lang="pl-PL" dirty="0"/>
          </a:p>
        </p:txBody>
      </p:sp>
      <p:sp>
        <p:nvSpPr>
          <p:cNvPr id="3" name="Symbol zastępczy zawartości 2">
            <a:extLst>
              <a:ext uri="{FF2B5EF4-FFF2-40B4-BE49-F238E27FC236}">
                <a16:creationId xmlns:a16="http://schemas.microsoft.com/office/drawing/2014/main" id="{6381F3DE-4FB5-41B3-BBD4-B4F6BFD87B23}"/>
              </a:ext>
            </a:extLst>
          </p:cNvPr>
          <p:cNvSpPr>
            <a:spLocks noGrp="1"/>
          </p:cNvSpPr>
          <p:nvPr>
            <p:ph idx="1"/>
          </p:nvPr>
        </p:nvSpPr>
        <p:spPr>
          <a:xfrm>
            <a:off x="838200" y="1743996"/>
            <a:ext cx="7511716" cy="4068422"/>
          </a:xfrm>
        </p:spPr>
        <p:txBody>
          <a:bodyPr wrap="square" anchor="t">
            <a:normAutofit/>
          </a:bodyPr>
          <a:lstStyle/>
          <a:p>
            <a:pPr algn="just"/>
            <a:r>
              <a:rPr lang="pl-PL" sz="1400" b="1" cap="none" dirty="0"/>
              <a:t>Witold Pilecki</a:t>
            </a:r>
            <a:r>
              <a:rPr lang="pl-PL" sz="1400" cap="none" dirty="0"/>
              <a:t> herbu Leliwa ps. „Witold”, „Druh”; nazwiska konspiracyjne „Roman Jezierski”, „Tomasz Serafiński”, „Leon </a:t>
            </a:r>
            <a:r>
              <a:rPr lang="pl-PL" sz="1400" cap="none" dirty="0" err="1"/>
              <a:t>Bryjak</a:t>
            </a:r>
            <a:r>
              <a:rPr lang="pl-PL" sz="1400" cap="none" dirty="0"/>
              <a:t>”, „Jan </a:t>
            </a:r>
            <a:r>
              <a:rPr lang="pl-PL" sz="1400" cap="none" dirty="0" err="1"/>
              <a:t>Uznański</a:t>
            </a:r>
            <a:r>
              <a:rPr lang="pl-PL" sz="1400" cap="none" dirty="0"/>
              <a:t>”, „Witold Smoliński”; kryptonim T-IV (ur. 13 maja 1901 w </a:t>
            </a:r>
            <a:r>
              <a:rPr lang="pl-PL" sz="1400" cap="none" dirty="0" err="1"/>
              <a:t>Ołońcu</a:t>
            </a:r>
            <a:r>
              <a:rPr lang="pl-PL" sz="1400" cap="none" dirty="0"/>
              <a:t>, zm. 25 maja 1948 w Warszawie)</a:t>
            </a:r>
          </a:p>
          <a:p>
            <a:pPr algn="just"/>
            <a:r>
              <a:rPr lang="pl-PL" sz="1400" cap="none" dirty="0"/>
              <a:t>Rotmistrz kawalerii Wojska Polskiego,</a:t>
            </a:r>
          </a:p>
          <a:p>
            <a:pPr algn="just"/>
            <a:r>
              <a:rPr lang="pl-PL" sz="1400" cap="none" dirty="0"/>
              <a:t> Współzałożyciel Tajnej Armii Polskiej,</a:t>
            </a:r>
          </a:p>
          <a:p>
            <a:pPr algn="just"/>
            <a:r>
              <a:rPr lang="pl-PL" sz="1400" cap="none" dirty="0"/>
              <a:t>Żołnierz Armii Krajowej, więzień i organizator ruchu oporu w KL Auschwitz. Autor raportów o Holocauście, tzw. Raportów Pileckiego.</a:t>
            </a:r>
          </a:p>
          <a:p>
            <a:pPr algn="just"/>
            <a:r>
              <a:rPr lang="pl-PL" sz="1400" cap="none" dirty="0"/>
              <a:t>Oskarżony i skazany przez władze komunistyczne Polski Ludowej na karę śmierci, stracony w 1948.</a:t>
            </a:r>
          </a:p>
          <a:p>
            <a:pPr algn="just"/>
            <a:r>
              <a:rPr lang="pl-PL" sz="1400" cap="none" dirty="0"/>
              <a:t>Unieważnienie wyroku nastąpiło w 1990. Pośmiertnie, w 2006 otrzymał Order Orła Białego, a w 2013 został awansowany do stopnia pułkownika.</a:t>
            </a:r>
          </a:p>
        </p:txBody>
      </p:sp>
      <p:pic>
        <p:nvPicPr>
          <p:cNvPr id="10" name="Obraz 9" descr="Ilustracja">
            <a:extLst>
              <a:ext uri="{FF2B5EF4-FFF2-40B4-BE49-F238E27FC236}">
                <a16:creationId xmlns:a16="http://schemas.microsoft.com/office/drawing/2014/main" id="{B76B32FC-C9F4-4305-B96E-12AE5DCD0584}"/>
              </a:ext>
            </a:extLst>
          </p:cNvPr>
          <p:cNvPicPr/>
          <p:nvPr/>
        </p:nvPicPr>
        <p:blipFill rotWithShape="1">
          <a:blip r:embed="rId2">
            <a:extLst>
              <a:ext uri="{28A0092B-C50C-407E-A947-70E740481C1C}">
                <a14:useLocalDpi xmlns:a14="http://schemas.microsoft.com/office/drawing/2010/main" val="0"/>
              </a:ext>
            </a:extLst>
          </a:blip>
          <a:srcRect t="-1" b="5115"/>
          <a:stretch/>
        </p:blipFill>
        <p:spPr bwMode="auto">
          <a:xfrm>
            <a:off x="8349916" y="1363842"/>
            <a:ext cx="3003884" cy="4230841"/>
          </a:xfrm>
          <a:prstGeom prst="rect">
            <a:avLst/>
          </a:prstGeom>
          <a:noFill/>
          <a:ln>
            <a:noFill/>
          </a:ln>
        </p:spPr>
      </p:pic>
      <p:sp>
        <p:nvSpPr>
          <p:cNvPr id="5" name="Symbol zastępczy stopki 4">
            <a:extLst>
              <a:ext uri="{FF2B5EF4-FFF2-40B4-BE49-F238E27FC236}">
                <a16:creationId xmlns:a16="http://schemas.microsoft.com/office/drawing/2014/main" id="{5F8DF007-B1B6-4564-8B2D-EEA80C0FFCC0}"/>
              </a:ext>
            </a:extLst>
          </p:cNvPr>
          <p:cNvSpPr>
            <a:spLocks noGrp="1"/>
          </p:cNvSpPr>
          <p:nvPr>
            <p:ph type="ftr" sz="quarter" idx="11"/>
          </p:nvPr>
        </p:nvSpPr>
        <p:spPr/>
        <p:txBody>
          <a:bodyPr/>
          <a:lstStyle/>
          <a:p>
            <a:r>
              <a:rPr lang="pl-PL"/>
              <a:t>Artur Snela kl. 7a</a:t>
            </a:r>
          </a:p>
        </p:txBody>
      </p:sp>
      <p:sp>
        <p:nvSpPr>
          <p:cNvPr id="6" name="Symbol zastępczy numeru slajdu 5">
            <a:extLst>
              <a:ext uri="{FF2B5EF4-FFF2-40B4-BE49-F238E27FC236}">
                <a16:creationId xmlns:a16="http://schemas.microsoft.com/office/drawing/2014/main" id="{7FFA7145-20E7-475D-BA8B-F99D9EF8BB1F}"/>
              </a:ext>
            </a:extLst>
          </p:cNvPr>
          <p:cNvSpPr>
            <a:spLocks noGrp="1"/>
          </p:cNvSpPr>
          <p:nvPr>
            <p:ph type="sldNum" sz="quarter" idx="12"/>
          </p:nvPr>
        </p:nvSpPr>
        <p:spPr/>
        <p:txBody>
          <a:bodyPr/>
          <a:lstStyle/>
          <a:p>
            <a:fld id="{E6D599D1-560C-4A20-A83B-D3AC473FDEE7}" type="slidenum">
              <a:rPr lang="pl-PL" smtClean="0"/>
              <a:t>7</a:t>
            </a:fld>
            <a:endParaRPr lang="pl-PL"/>
          </a:p>
        </p:txBody>
      </p:sp>
    </p:spTree>
    <p:extLst>
      <p:ext uri="{BB962C8B-B14F-4D97-AF65-F5344CB8AC3E}">
        <p14:creationId xmlns:p14="http://schemas.microsoft.com/office/powerpoint/2010/main" val="1678451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749AE0-C90F-4269-A13A-957BD5243020}"/>
              </a:ext>
            </a:extLst>
          </p:cNvPr>
          <p:cNvSpPr>
            <a:spLocks noGrp="1"/>
          </p:cNvSpPr>
          <p:nvPr>
            <p:ph type="title"/>
          </p:nvPr>
        </p:nvSpPr>
        <p:spPr>
          <a:xfrm>
            <a:off x="685801" y="465880"/>
            <a:ext cx="10396882" cy="1151965"/>
          </a:xfrm>
          <a:noFill/>
        </p:spPr>
        <p:txBody>
          <a:bodyPr/>
          <a:lstStyle/>
          <a:p>
            <a:r>
              <a:rPr lang="pl-PL" b="1" dirty="0"/>
              <a:t>gen. August Emil Fieldorf „Nil"</a:t>
            </a:r>
            <a:endParaRPr lang="pl-PL" dirty="0"/>
          </a:p>
        </p:txBody>
      </p:sp>
      <p:sp>
        <p:nvSpPr>
          <p:cNvPr id="3" name="Symbol zastępczy zawartości 2">
            <a:extLst>
              <a:ext uri="{FF2B5EF4-FFF2-40B4-BE49-F238E27FC236}">
                <a16:creationId xmlns:a16="http://schemas.microsoft.com/office/drawing/2014/main" id="{CB6D7C45-0902-4F1C-9B41-688C33CC3BD5}"/>
              </a:ext>
            </a:extLst>
          </p:cNvPr>
          <p:cNvSpPr>
            <a:spLocks noGrp="1"/>
          </p:cNvSpPr>
          <p:nvPr>
            <p:ph idx="1"/>
          </p:nvPr>
        </p:nvSpPr>
        <p:spPr>
          <a:xfrm>
            <a:off x="838200" y="1536260"/>
            <a:ext cx="7484393" cy="4155875"/>
          </a:xfrm>
        </p:spPr>
        <p:txBody>
          <a:bodyPr wrap="square" anchor="t">
            <a:normAutofit lnSpcReduction="10000"/>
          </a:bodyPr>
          <a:lstStyle/>
          <a:p>
            <a:pPr algn="just"/>
            <a:r>
              <a:rPr lang="pl-PL" sz="1200" b="1" cap="none" dirty="0"/>
              <a:t>August Emil Fieldorf</a:t>
            </a:r>
            <a:r>
              <a:rPr lang="pl-PL" sz="1200" cap="none" dirty="0"/>
              <a:t>, ps. „Nil” (ur. 20 marca 1895 w Krakowie, zm. 24 lutego 1953 w Warszawie) – generał brygady Wojska Polskiego, organizator i dowódca Kedywu Armii Krajowej, zastępca Komendanta Głównego AK, pośmiertnie odznaczony Orderem Orła Białego.</a:t>
            </a:r>
          </a:p>
          <a:p>
            <a:pPr algn="just"/>
            <a:r>
              <a:rPr lang="pl-PL" sz="1200" cap="none" dirty="0"/>
              <a:t>7 marca 1945 został aresztowany przez NKWD w Milanówku pod fałszywym nazwiskiem Walenty </a:t>
            </a:r>
            <a:r>
              <a:rPr lang="pl-PL" sz="1200" cap="none" dirty="0" err="1"/>
              <a:t>Gdanicki</a:t>
            </a:r>
            <a:r>
              <a:rPr lang="pl-PL" sz="1200" cap="none" dirty="0"/>
              <a:t> i wywieziony do obozu pracy na Uralu. Po odbyciu kary, w październiku 1947 powrócił do Polski i osiedlił się pod fałszywym nazwiskiem w Białej Podlaskiej. Nie powrócił już do pracy konspiracyjnej. W odpowiedzi na obietnicę amnestii 10 listopada 1950 stawił się w Rejonowej Komendzie Uzupełnień w Łodzi. Po wyjściu z siedziby RKU został aresztowany przez funkcjonariuszy UB, przewieziony do Warszawy i osadzony w areszcie śledczym MBP przy ul. Koszykowej. Później przewieziony do więzienia Mokotowskiego przy ul. Rakowieckiej 37 i oskarżony o wydawanie rozkazów likwidowania przez AK partyzantów radzieckich. Pomimo tortur Fieldorf odmówił współpracy z Urzędem Bezpieczeństwa.</a:t>
            </a:r>
          </a:p>
          <a:p>
            <a:pPr algn="just"/>
            <a:r>
              <a:rPr lang="pl-PL" sz="1200" cap="none" dirty="0"/>
              <a:t>Po sfingowanym procesie, w którym przedstawiono wymuszone w śledztwie przez UB zeznania podwładnych gen. Fieldorfa, których torturowano, generał Fieldorf został 16 kwietnia 1952 skazany na karę śmierci. Prośba rodziny o ułaskawienie została odrzucona. Rada Państwa nie skorzystała z prawa łaski.</a:t>
            </a:r>
          </a:p>
          <a:p>
            <a:pPr algn="just"/>
            <a:r>
              <a:rPr lang="pl-PL" sz="1200" cap="none" dirty="0"/>
              <a:t>Wyrok przez powieszenie wykonano 24 lutego 1953 o godz. 15.00 w więzieniu Warszawa-Mokotów przy ul. Rakowieckiej.</a:t>
            </a:r>
          </a:p>
          <a:p>
            <a:pPr algn="just"/>
            <a:r>
              <a:rPr lang="pl-PL" sz="1200" cap="none" dirty="0"/>
              <a:t>W marcu 1989 został zrehabilitowany, zmieniono postanowienie, „zarzucanej mu zbrodni nie popełnił”.</a:t>
            </a:r>
          </a:p>
        </p:txBody>
      </p:sp>
      <p:pic>
        <p:nvPicPr>
          <p:cNvPr id="4" name="Obraz 3" descr="Ilustracja">
            <a:extLst>
              <a:ext uri="{FF2B5EF4-FFF2-40B4-BE49-F238E27FC236}">
                <a16:creationId xmlns:a16="http://schemas.microsoft.com/office/drawing/2014/main" id="{4A55B8F9-C548-4E18-A0DC-284C8E277BD8}"/>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750" b="2750"/>
          <a:stretch/>
        </p:blipFill>
        <p:spPr bwMode="auto">
          <a:xfrm>
            <a:off x="8322593" y="1351063"/>
            <a:ext cx="3031207" cy="4239510"/>
          </a:xfrm>
          <a:prstGeom prst="rect">
            <a:avLst/>
          </a:prstGeom>
          <a:noFill/>
          <a:ln>
            <a:noFill/>
          </a:ln>
        </p:spPr>
      </p:pic>
      <p:sp>
        <p:nvSpPr>
          <p:cNvPr id="6" name="Symbol zastępczy stopki 5">
            <a:extLst>
              <a:ext uri="{FF2B5EF4-FFF2-40B4-BE49-F238E27FC236}">
                <a16:creationId xmlns:a16="http://schemas.microsoft.com/office/drawing/2014/main" id="{72B4436A-04E5-4333-B49C-455CFFE3C2E3}"/>
              </a:ext>
            </a:extLst>
          </p:cNvPr>
          <p:cNvSpPr>
            <a:spLocks noGrp="1"/>
          </p:cNvSpPr>
          <p:nvPr>
            <p:ph type="ftr" sz="quarter" idx="11"/>
          </p:nvPr>
        </p:nvSpPr>
        <p:spPr/>
        <p:txBody>
          <a:bodyPr/>
          <a:lstStyle/>
          <a:p>
            <a:r>
              <a:rPr lang="pl-PL"/>
              <a:t>Artur Snela kl. 7a</a:t>
            </a:r>
          </a:p>
        </p:txBody>
      </p:sp>
      <p:sp>
        <p:nvSpPr>
          <p:cNvPr id="7" name="Symbol zastępczy numeru slajdu 6">
            <a:extLst>
              <a:ext uri="{FF2B5EF4-FFF2-40B4-BE49-F238E27FC236}">
                <a16:creationId xmlns:a16="http://schemas.microsoft.com/office/drawing/2014/main" id="{3605B856-D793-46FB-AB5E-685C6365C2B7}"/>
              </a:ext>
            </a:extLst>
          </p:cNvPr>
          <p:cNvSpPr>
            <a:spLocks noGrp="1"/>
          </p:cNvSpPr>
          <p:nvPr>
            <p:ph type="sldNum" sz="quarter" idx="12"/>
          </p:nvPr>
        </p:nvSpPr>
        <p:spPr/>
        <p:txBody>
          <a:bodyPr/>
          <a:lstStyle/>
          <a:p>
            <a:fld id="{E6D599D1-560C-4A20-A83B-D3AC473FDEE7}" type="slidenum">
              <a:rPr lang="pl-PL" smtClean="0"/>
              <a:t>8</a:t>
            </a:fld>
            <a:endParaRPr lang="pl-PL"/>
          </a:p>
        </p:txBody>
      </p:sp>
    </p:spTree>
    <p:extLst>
      <p:ext uri="{BB962C8B-B14F-4D97-AF65-F5344CB8AC3E}">
        <p14:creationId xmlns:p14="http://schemas.microsoft.com/office/powerpoint/2010/main" val="89024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D467C9-D955-4CC4-B8FB-8157069D7245}"/>
              </a:ext>
            </a:extLst>
          </p:cNvPr>
          <p:cNvSpPr>
            <a:spLocks noGrp="1"/>
          </p:cNvSpPr>
          <p:nvPr>
            <p:ph type="title"/>
          </p:nvPr>
        </p:nvSpPr>
        <p:spPr>
          <a:xfrm>
            <a:off x="685801" y="477456"/>
            <a:ext cx="10396882" cy="1151965"/>
          </a:xfrm>
          <a:noFill/>
        </p:spPr>
        <p:txBody>
          <a:bodyPr/>
          <a:lstStyle/>
          <a:p>
            <a:r>
              <a:rPr lang="pl-PL" dirty="0"/>
              <a:t>Danuta </a:t>
            </a:r>
            <a:r>
              <a:rPr lang="pl-PL" dirty="0" err="1"/>
              <a:t>Siedzikówna</a:t>
            </a:r>
            <a:r>
              <a:rPr lang="pl-PL" dirty="0"/>
              <a:t> „Inka”</a:t>
            </a:r>
          </a:p>
        </p:txBody>
      </p:sp>
      <p:sp>
        <p:nvSpPr>
          <p:cNvPr id="3" name="Symbol zastępczy zawartości 2">
            <a:extLst>
              <a:ext uri="{FF2B5EF4-FFF2-40B4-BE49-F238E27FC236}">
                <a16:creationId xmlns:a16="http://schemas.microsoft.com/office/drawing/2014/main" id="{5C4FF8B7-1E41-4660-91A4-6F5CB89B74BD}"/>
              </a:ext>
            </a:extLst>
          </p:cNvPr>
          <p:cNvSpPr>
            <a:spLocks noGrp="1"/>
          </p:cNvSpPr>
          <p:nvPr>
            <p:ph idx="1"/>
          </p:nvPr>
        </p:nvSpPr>
        <p:spPr>
          <a:xfrm>
            <a:off x="838200" y="1615034"/>
            <a:ext cx="7507147" cy="4115808"/>
          </a:xfrm>
        </p:spPr>
        <p:txBody>
          <a:bodyPr wrap="square" anchor="t">
            <a:noAutofit/>
          </a:bodyPr>
          <a:lstStyle/>
          <a:p>
            <a:pPr algn="just"/>
            <a:r>
              <a:rPr lang="pl-PL" sz="1000" b="1" cap="none" dirty="0"/>
              <a:t>Danuta </a:t>
            </a:r>
            <a:r>
              <a:rPr lang="pl-PL" sz="1000" b="1" cap="none" dirty="0" err="1"/>
              <a:t>Siedzikówna</a:t>
            </a:r>
            <a:r>
              <a:rPr lang="pl-PL" sz="1000" cap="none" dirty="0"/>
              <a:t>, właśc. </a:t>
            </a:r>
            <a:r>
              <a:rPr lang="pl-PL" sz="1000" b="1" cap="none" dirty="0"/>
              <a:t>Danuta Helena </a:t>
            </a:r>
            <a:r>
              <a:rPr lang="pl-PL" sz="1000" b="1" cap="none" dirty="0" err="1"/>
              <a:t>Siedzik</a:t>
            </a:r>
            <a:r>
              <a:rPr lang="pl-PL" sz="1000" cap="none" dirty="0"/>
              <a:t>, ps. „Inka” (ur. 3 września 1928 w </a:t>
            </a:r>
            <a:r>
              <a:rPr lang="pl-PL" sz="1000" cap="none" dirty="0" err="1"/>
              <a:t>Guszczewinie</a:t>
            </a:r>
            <a:r>
              <a:rPr lang="pl-PL" sz="1000" cap="none" dirty="0"/>
              <a:t>, zm. 28 sierpnia 1946 w Gdańsku) – sanitariuszka 4 szwadronu odtworzonej na Białostocczyźnie 5 Wileńskiej Brygady AK, w 1946 w 1 szwadronie Brygady działającym na Pomorzu, pośmiertnie mianowana podporucznikiem Wojska Polskiego.</a:t>
            </a:r>
          </a:p>
          <a:p>
            <a:pPr algn="just"/>
            <a:r>
              <a:rPr lang="pl-PL" sz="1000" cap="none" dirty="0"/>
              <a:t>Na przełomie 1945/1946, jako Danuta </a:t>
            </a:r>
            <a:r>
              <a:rPr lang="pl-PL" sz="1000" cap="none" dirty="0" err="1"/>
              <a:t>Obuchowicz</a:t>
            </a:r>
            <a:r>
              <a:rPr lang="pl-PL" sz="1000" cap="none" dirty="0"/>
              <a:t>, podjęła pracę w nadleśnictwie Miłomłyn w powiecie ostródzkim. Wczesną wiosną 1946 nawiązała kontakt z ppor. Zdzisławem </a:t>
            </a:r>
            <a:r>
              <a:rPr lang="pl-PL" sz="1000" cap="none" dirty="0" err="1"/>
              <a:t>Badochą</a:t>
            </a:r>
            <a:r>
              <a:rPr lang="pl-PL" sz="1000" cap="none" dirty="0"/>
              <a:t> „Żelaznym”, dowódcą jednego ze szwadronów „Łupaszki”. W lipcu 1946 została wysłana po zaopatrzenie medyczne do Gdańska. Tam, rankiem 20 lipca 1946, „Inka” została aresztowana. Została umieszczona w pawilonie V więzienia w Gdańsku jako więzień specjalny. W śledztwie była bita i poniżana; mimo to odmówiła składania zeznań obciążających członków brygad wileńskich AK.</a:t>
            </a:r>
          </a:p>
          <a:p>
            <a:pPr algn="just"/>
            <a:r>
              <a:rPr lang="pl-PL" sz="1000" cap="none" dirty="0"/>
              <a:t>„Ince” zarzucono członkostwo w nielegalnej organizacji, nielegalne posiadanie broni, udział w napadach na funkcjonariuszy Milicji Obywatelskiej i UB, a także podżeganie do ich zabicia. Rozbieżności co do jej udziału w starciu pomiędzy partyzantami a UB i MO pojawiły się w zeznaniach samych milicjantów.</a:t>
            </a:r>
          </a:p>
          <a:p>
            <a:pPr algn="just"/>
            <a:r>
              <a:rPr lang="pl-PL" sz="1000" cap="none" dirty="0"/>
              <a:t>Danuta </a:t>
            </a:r>
            <a:r>
              <a:rPr lang="pl-PL" sz="1000" cap="none" dirty="0" err="1"/>
              <a:t>Siedzikówna</a:t>
            </a:r>
            <a:r>
              <a:rPr lang="pl-PL" sz="1000" cap="none" dirty="0"/>
              <a:t> została skazana na śmierć 3 sierpnia 1946. W grypsie do sióstr Mikołajewskich z Gdańska, krótko przed śmiercią, „Inka” napisała: </a:t>
            </a:r>
            <a:r>
              <a:rPr lang="pl-PL" sz="1000" i="1" cap="none" dirty="0"/>
              <a:t>powiedzcie mojej babci, że zachowałam się, jak trzeba</a:t>
            </a:r>
            <a:r>
              <a:rPr lang="pl-PL" sz="1000" cap="none" dirty="0"/>
              <a:t>.</a:t>
            </a:r>
          </a:p>
          <a:p>
            <a:pPr algn="just"/>
            <a:r>
              <a:rPr lang="pl-PL" sz="1000" cap="none" dirty="0"/>
              <a:t>Wyrok został wykonany 28 sierpnia 1946. Danuta </a:t>
            </a:r>
            <a:r>
              <a:rPr lang="pl-PL" sz="1000" cap="none" dirty="0" err="1"/>
              <a:t>Siedzikówna</a:t>
            </a:r>
            <a:r>
              <a:rPr lang="pl-PL" sz="1000" cap="none" dirty="0"/>
              <a:t> została zastrzelona wraz z Feliksem </a:t>
            </a:r>
            <a:r>
              <a:rPr lang="pl-PL" sz="1000" cap="none" dirty="0" err="1"/>
              <a:t>Selmanowiczem</a:t>
            </a:r>
            <a:r>
              <a:rPr lang="pl-PL" sz="1000" cap="none" dirty="0"/>
              <a:t> ps. „Zagończyk”.</a:t>
            </a:r>
          </a:p>
          <a:p>
            <a:pPr algn="just"/>
            <a:r>
              <a:rPr lang="pl-PL" sz="1000" cap="none" dirty="0"/>
              <a:t>Skazanie Danuty </a:t>
            </a:r>
            <a:r>
              <a:rPr lang="pl-PL" sz="1000" cap="none" dirty="0" err="1"/>
              <a:t>Siedzikówny</a:t>
            </a:r>
            <a:r>
              <a:rPr lang="pl-PL" sz="1000" cap="none" dirty="0"/>
              <a:t> stanowiło mord sądowy. Postanowieniem z 10 czerwca 1991 Sąd Wojewódzki w Gdańsku, na mocy przepisów ustawy o uznaniu za nieważne orzeczeń wydanych wobec osób represjonowanych za działalność na rzecz niepodległego bytu Państwa Polskiego, uznał wyrok Wojskowego Sądu Rejonowego skazujący Danutę </a:t>
            </a:r>
            <a:r>
              <a:rPr lang="pl-PL" sz="1000" cap="none" dirty="0" err="1"/>
              <a:t>Siedzikównę</a:t>
            </a:r>
            <a:r>
              <a:rPr lang="pl-PL" sz="1000" cap="none" dirty="0"/>
              <a:t> za nieważny.</a:t>
            </a:r>
          </a:p>
        </p:txBody>
      </p:sp>
      <p:pic>
        <p:nvPicPr>
          <p:cNvPr id="4" name="Obraz 3" descr="Ilustracja">
            <a:extLst>
              <a:ext uri="{FF2B5EF4-FFF2-40B4-BE49-F238E27FC236}">
                <a16:creationId xmlns:a16="http://schemas.microsoft.com/office/drawing/2014/main" id="{A1A34DF7-0F19-4D71-BD7E-3F9246495DD4}"/>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385"/>
          <a:stretch/>
        </p:blipFill>
        <p:spPr bwMode="auto">
          <a:xfrm>
            <a:off x="8345347" y="1397926"/>
            <a:ext cx="3008453" cy="4192645"/>
          </a:xfrm>
          <a:prstGeom prst="rect">
            <a:avLst/>
          </a:prstGeom>
          <a:noFill/>
          <a:ln>
            <a:noFill/>
          </a:ln>
        </p:spPr>
      </p:pic>
      <p:sp>
        <p:nvSpPr>
          <p:cNvPr id="6" name="Symbol zastępczy stopki 5">
            <a:extLst>
              <a:ext uri="{FF2B5EF4-FFF2-40B4-BE49-F238E27FC236}">
                <a16:creationId xmlns:a16="http://schemas.microsoft.com/office/drawing/2014/main" id="{8C8A0F11-9DF4-4477-8437-56F8EC96B12C}"/>
              </a:ext>
            </a:extLst>
          </p:cNvPr>
          <p:cNvSpPr>
            <a:spLocks noGrp="1"/>
          </p:cNvSpPr>
          <p:nvPr>
            <p:ph type="ftr" sz="quarter" idx="11"/>
          </p:nvPr>
        </p:nvSpPr>
        <p:spPr/>
        <p:txBody>
          <a:bodyPr/>
          <a:lstStyle/>
          <a:p>
            <a:r>
              <a:rPr lang="pl-PL"/>
              <a:t>Artur Snela kl. 7a</a:t>
            </a:r>
          </a:p>
        </p:txBody>
      </p:sp>
      <p:sp>
        <p:nvSpPr>
          <p:cNvPr id="7" name="Symbol zastępczy numeru slajdu 6">
            <a:extLst>
              <a:ext uri="{FF2B5EF4-FFF2-40B4-BE49-F238E27FC236}">
                <a16:creationId xmlns:a16="http://schemas.microsoft.com/office/drawing/2014/main" id="{E6873262-9A7E-4379-BDEA-ACE9ED34F891}"/>
              </a:ext>
            </a:extLst>
          </p:cNvPr>
          <p:cNvSpPr>
            <a:spLocks noGrp="1"/>
          </p:cNvSpPr>
          <p:nvPr>
            <p:ph type="sldNum" sz="quarter" idx="12"/>
          </p:nvPr>
        </p:nvSpPr>
        <p:spPr/>
        <p:txBody>
          <a:bodyPr/>
          <a:lstStyle/>
          <a:p>
            <a:fld id="{E6D599D1-560C-4A20-A83B-D3AC473FDEE7}" type="slidenum">
              <a:rPr lang="pl-PL" smtClean="0"/>
              <a:t>9</a:t>
            </a:fld>
            <a:endParaRPr lang="pl-PL"/>
          </a:p>
        </p:txBody>
      </p:sp>
    </p:spTree>
    <p:extLst>
      <p:ext uri="{BB962C8B-B14F-4D97-AF65-F5344CB8AC3E}">
        <p14:creationId xmlns:p14="http://schemas.microsoft.com/office/powerpoint/2010/main" val="4659635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ydarzenie główne">
  <a:themeElements>
    <a:clrScheme name="Wydarzenie główne">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Wydarzenie główne">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ydarzenie główne">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TM04033927[[fn=Wydarzenie główne]]</Template>
  <TotalTime>351</TotalTime>
  <Words>975</Words>
  <Application>Microsoft Office PowerPoint</Application>
  <PresentationFormat>Panoramiczny</PresentationFormat>
  <Paragraphs>138</Paragraphs>
  <Slides>14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14</vt:i4>
      </vt:variant>
    </vt:vector>
  </HeadingPairs>
  <TitlesOfParts>
    <vt:vector size="18" baseType="lpstr">
      <vt:lpstr>Arial</vt:lpstr>
      <vt:lpstr>Calibri</vt:lpstr>
      <vt:lpstr>Impact</vt:lpstr>
      <vt:lpstr>Wydarzenie główne</vt:lpstr>
      <vt:lpstr>Mit Żołnierzy Wyklętych</vt:lpstr>
      <vt:lpstr>Spis treści</vt:lpstr>
      <vt:lpstr>Polskie podziemie w końcu wojny</vt:lpstr>
      <vt:lpstr>Terror radzieckiej bezpieki</vt:lpstr>
      <vt:lpstr>Podziemie antykomunistyczne</vt:lpstr>
      <vt:lpstr>Mit „Żołnierzy Wyklętych”</vt:lpstr>
      <vt:lpstr>rtm. Witold Pilecki „Druh”</vt:lpstr>
      <vt:lpstr>gen. August Emil Fieldorf „Nil"</vt:lpstr>
      <vt:lpstr>Danuta Siedzikówna „Inka”</vt:lpstr>
      <vt:lpstr>Wojna – rola silnych charakterów</vt:lpstr>
      <vt:lpstr>Wojna - patologizacja słabych charakterów</vt:lpstr>
      <vt:lpstr>Józef Franczak „Lalek" - ostatni z wyklętych</vt:lpstr>
      <vt:lpstr>Józef Franczak „Lalek" - ostatni z  . . .   c.d.</vt:lpstr>
      <vt:lpstr>Źródła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Artur</dc:creator>
  <cp:lastModifiedBy>Artur</cp:lastModifiedBy>
  <cp:revision>47</cp:revision>
  <dcterms:created xsi:type="dcterms:W3CDTF">2019-10-25T14:44:45Z</dcterms:created>
  <dcterms:modified xsi:type="dcterms:W3CDTF">2019-10-27T21:46:20Z</dcterms:modified>
</cp:coreProperties>
</file>