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2" r:id="rId6"/>
    <p:sldId id="265" r:id="rId7"/>
    <p:sldId id="302" r:id="rId8"/>
    <p:sldId id="266" r:id="rId9"/>
    <p:sldId id="267" r:id="rId10"/>
    <p:sldId id="270" r:id="rId11"/>
    <p:sldId id="272" r:id="rId12"/>
    <p:sldId id="274" r:id="rId13"/>
    <p:sldId id="276" r:id="rId14"/>
    <p:sldId id="280" r:id="rId15"/>
    <p:sldId id="283" r:id="rId16"/>
    <p:sldId id="292" r:id="rId17"/>
    <p:sldId id="299" r:id="rId18"/>
    <p:sldId id="300" r:id="rId19"/>
    <p:sldId id="268" r:id="rId20"/>
    <p:sldId id="301" r:id="rId2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ylwia Frańczak" initials="SF" lastIdx="1" clrIdx="0">
    <p:extLst>
      <p:ext uri="{19B8F6BF-5375-455C-9EA6-DF929625EA0E}">
        <p15:presenceInfo xmlns:p15="http://schemas.microsoft.com/office/powerpoint/2012/main" userId="Sylwia Frańcza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99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0555575-0F8A-4F35-9E22-3B1A1649C5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F563078-9A79-4AB9-A8F9-6161141EBB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F8EF109-433A-4DFC-A730-69D7F6A4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73421-19F2-467E-B6EE-70A78B74D223}" type="datetimeFigureOut">
              <a:rPr lang="pl-PL" smtClean="0"/>
              <a:t>06.07.2022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6961BB7-E86B-4981-8FAC-EBAE2DB5D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E5865B4-0E19-499B-BEB2-319F76E74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F0C6-4FE6-495E-91C5-AEA9055AE0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8070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B48FE8A-29E1-4090-9347-1BB7A24EC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78707F7-0A8C-448E-BC0F-3DF5878FED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1CE2824-804F-439C-99F8-0E488404B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73421-19F2-467E-B6EE-70A78B74D223}" type="datetimeFigureOut">
              <a:rPr lang="pl-PL" smtClean="0"/>
              <a:t>06.07.2022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D5118FC-9B85-4E0D-A2E4-14D2CA3B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1359288-9FF7-4208-A318-5B5CAE72C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F0C6-4FE6-495E-91C5-AEA9055AE0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4617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AF023ACB-8624-4FE3-8F71-E3301D33EA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BBDC7C6-E3B7-4157-AF65-0567095685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6394A89-0B52-47CC-AD57-93D7A2FA2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73421-19F2-467E-B6EE-70A78B74D223}" type="datetimeFigureOut">
              <a:rPr lang="pl-PL" smtClean="0"/>
              <a:t>06.07.2022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319E5FD-7C77-4F85-BA4B-2D749D5A0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60D3D83-B172-40EF-809C-EBA2D687F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F0C6-4FE6-495E-91C5-AEA9055AE0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4383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076EB0-BF95-43B2-BD84-DC4C410F2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3105D9B-463D-4C6B-A3E7-6946A64676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65A96DD-5093-4D58-AB69-764CD635D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73421-19F2-467E-B6EE-70A78B74D223}" type="datetimeFigureOut">
              <a:rPr lang="pl-PL" smtClean="0"/>
              <a:t>06.07.2022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7EE843D-A7CA-4A39-BBE3-B3747C644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97C731C-BB31-4EB1-BFAF-12A2CA4CE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F0C6-4FE6-495E-91C5-AEA9055AE0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7440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3FD5E45-9C31-4119-ADE9-2134463AA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F659171-2120-414D-8341-A263175866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BF2731D-F80A-45D2-BA4B-82E6B1BEC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73421-19F2-467E-B6EE-70A78B74D223}" type="datetimeFigureOut">
              <a:rPr lang="pl-PL" smtClean="0"/>
              <a:t>06.07.2022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8A0650B-59AF-435B-9946-7F3AD7633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A35BEDF-EFD3-40B8-8284-3522D760A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F0C6-4FE6-495E-91C5-AEA9055AE0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4300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C6328E-C78A-4DCA-B0E2-52DE758B1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16101A1-3BE3-4819-A745-948546859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66B8516-8233-4D27-B2CC-65CC65CAB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D573CCE-C8D6-463E-95E7-C93377A51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73421-19F2-467E-B6EE-70A78B74D223}" type="datetimeFigureOut">
              <a:rPr lang="pl-PL" smtClean="0"/>
              <a:t>06.07.2022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735DBE3-DA01-489D-98DB-67AB95D8A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1E13229-08FD-4888-910B-214F0B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F0C6-4FE6-495E-91C5-AEA9055AE0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4268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83ADC3-543F-4A1E-885F-4F000861C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3D2DDF5-2A21-44F9-8FF0-8223D05E95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0F5EB03-05DB-43E2-81BF-F81B5AD48D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59007F3-1C94-4B9D-BEF2-0D30A31AA0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95D365FE-9D8A-4265-AAF3-6589E6FF75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CC3A8474-70D6-47DB-A942-C732BF8DD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73421-19F2-467E-B6EE-70A78B74D223}" type="datetimeFigureOut">
              <a:rPr lang="pl-PL" smtClean="0"/>
              <a:t>06.07.2022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06663A7-C52E-405C-AE29-860F27BD8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9F388A90-14D0-474E-8CEB-963E8E186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F0C6-4FE6-495E-91C5-AEA9055AE0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8322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29A3E6-D913-4A6F-A219-1333A4F89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85A2A9D-4477-4900-A86F-7B6AE4013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73421-19F2-467E-B6EE-70A78B74D223}" type="datetimeFigureOut">
              <a:rPr lang="pl-PL" smtClean="0"/>
              <a:t>06.07.2022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0027D7D-782C-44C0-9D7D-2E419D030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CC80DA3-A486-4ABF-B1F0-7D7AFFE1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F0C6-4FE6-495E-91C5-AEA9055AE0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4115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279240A1-67E5-47DB-8864-AAB8187D7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73421-19F2-467E-B6EE-70A78B74D223}" type="datetimeFigureOut">
              <a:rPr lang="pl-PL" smtClean="0"/>
              <a:t>06.07.2022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7934A721-A8EB-431B-8AD8-6EBA43C13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6839AA2-174C-47E1-AD01-7474A9EFD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F0C6-4FE6-495E-91C5-AEA9055AE0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8867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B2AF04B-D5F1-46BF-8159-6B7BCB08D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29B574A-5AA7-407E-A0E4-1651C4210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8821A71-BB79-4880-826D-14A7262E1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EF3F266-EC71-444B-9F1A-E967740A9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73421-19F2-467E-B6EE-70A78B74D223}" type="datetimeFigureOut">
              <a:rPr lang="pl-PL" smtClean="0"/>
              <a:t>06.07.2022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24302E0-8DA6-4453-8970-9E89BBD10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767FE42-137C-4E55-815F-795563F7E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F0C6-4FE6-495E-91C5-AEA9055AE0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0480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5D2083-00D4-4E08-AE1B-0085AF530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1B9ED33-BBEE-45B1-BF67-365536B705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D09508A-01EE-4984-A084-8619621A37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CC11E1F-61A1-4D12-A87C-82B185315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73421-19F2-467E-B6EE-70A78B74D223}" type="datetimeFigureOut">
              <a:rPr lang="pl-PL" smtClean="0"/>
              <a:t>06.07.2022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F4FCA65-E102-4CF6-8FB0-6601343B6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8DC17F0-2C9D-4A25-8915-D79184B52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F0C6-4FE6-495E-91C5-AEA9055AE0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8473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BBBDF160-C5FE-4FD8-B081-9CF88B60B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40251B7-AD6D-4D0F-A467-53C8C51C8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1859A75-19D5-42BC-A701-CADA3E0DAE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73421-19F2-467E-B6EE-70A78B74D223}" type="datetimeFigureOut">
              <a:rPr lang="pl-PL" smtClean="0"/>
              <a:t>06.07.2022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82F0D5A-713A-4F34-875A-27573B8C0A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4ECE0FA-5B69-41A4-840B-C0338CFA6A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8F0C6-4FE6-495E-91C5-AEA9055AE0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7111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3">
            <a:extLst>
              <a:ext uri="{FF2B5EF4-FFF2-40B4-BE49-F238E27FC236}">
                <a16:creationId xmlns:a16="http://schemas.microsoft.com/office/drawing/2014/main" id="{E52D9854-5320-42F4-BB2B-68856E5DC7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5508" y="1822006"/>
            <a:ext cx="9240983" cy="3213988"/>
          </a:xfrm>
        </p:spPr>
        <p:txBody>
          <a:bodyPr anchor="ctr">
            <a:normAutofit fontScale="90000"/>
          </a:bodyPr>
          <a:lstStyle/>
          <a:p>
            <a:r>
              <a:rPr lang="pl-PL" b="1" dirty="0">
                <a:solidFill>
                  <a:srgbClr val="CC0099"/>
                </a:solidFill>
              </a:rPr>
              <a:t>WYJAZD DO SEWILLI Z PROJEKTU  „SANDOMIERSKI EKONOMIK ZDOBYWA MOBILNOŚCI ZAWODOWE W HISZPANII "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AD92E33E-0EEC-4F6F-A872-A4EB4610A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2318" y="4998027"/>
            <a:ext cx="2649682" cy="1859973"/>
          </a:xfrm>
          <a:prstGeom prst="rect">
            <a:avLst/>
          </a:prstGeom>
        </p:spPr>
      </p:pic>
      <p:pic>
        <p:nvPicPr>
          <p:cNvPr id="7" name="Obraz 6" descr="FE_POWER_poziom_pl-1_rgb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18" y="381615"/>
            <a:ext cx="8910675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8617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C8FEDE0F-427A-47D8-8E22-2F08D983B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947" y="1164436"/>
            <a:ext cx="11761365" cy="169371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6000" b="1" dirty="0">
                <a:solidFill>
                  <a:srgbClr val="CC0099"/>
                </a:solidFill>
              </a:rPr>
              <a:t>ZAJĘCIA Z JĘZYKA HISZPAŃSKIEGO –          W DNIACH OD 22 DO 30 WRZEŚNIA 2021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11B89788-C01F-4C93-89D2-E3542CCAE4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38693" y="3001111"/>
            <a:ext cx="5738195" cy="3601049"/>
          </a:xfrm>
          <a:prstGeom prst="rect">
            <a:avLst/>
          </a:prstGeom>
        </p:spPr>
      </p:pic>
      <p:pic>
        <p:nvPicPr>
          <p:cNvPr id="10" name="Obraz 9" descr="FE_POWER_poziom_pl-1_rgb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18" y="381615"/>
            <a:ext cx="8910675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5154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104181DF-2554-4755-BD88-3E732B9FF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772" y="598941"/>
            <a:ext cx="10910455" cy="1446897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>
                <a:solidFill>
                  <a:srgbClr val="CC0099"/>
                </a:solidFill>
              </a:rPr>
              <a:t>ZWIEDZANIE SEVILLI                                        PLAC HISZPAŃSKI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BF0EA938-90F2-4AAB-B5AE-30D71FCC04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125" y="2236900"/>
            <a:ext cx="5623390" cy="3873342"/>
          </a:xfr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214C4E99-385E-4E8A-B5FF-9BEC9CCFBA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85" y="2236900"/>
            <a:ext cx="5501048" cy="3873343"/>
          </a:xfrm>
          <a:prstGeom prst="rect">
            <a:avLst/>
          </a:prstGeom>
        </p:spPr>
      </p:pic>
      <p:pic>
        <p:nvPicPr>
          <p:cNvPr id="8" name="Obraz 7" descr="FE_POWER_poziom_pl-1_rgb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376" y="6350"/>
            <a:ext cx="8910675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4640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FBDD76FE-E626-46CF-9287-72BF6B4E8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71499"/>
            <a:ext cx="10560627" cy="1755380"/>
          </a:xfrm>
        </p:spPr>
        <p:txBody>
          <a:bodyPr>
            <a:normAutofit/>
          </a:bodyPr>
          <a:lstStyle/>
          <a:p>
            <a:pPr algn="ctr"/>
            <a:r>
              <a:rPr lang="pl-PL" sz="6000" b="1" dirty="0">
                <a:solidFill>
                  <a:srgbClr val="CC0099"/>
                </a:solidFill>
              </a:rPr>
              <a:t>CENTRUM SEWILLI 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B01EE21E-C86C-41DD-8DFE-0D72BE681D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2" y="2516763"/>
            <a:ext cx="3891569" cy="3060035"/>
          </a:xfr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E787B01-6341-47BD-ACCB-43E87D449E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029" y="2516763"/>
            <a:ext cx="4372130" cy="3037096"/>
          </a:xfrm>
          <a:prstGeom prst="rect">
            <a:avLst/>
          </a:prstGeom>
        </p:spPr>
      </p:pic>
      <p:pic>
        <p:nvPicPr>
          <p:cNvPr id="8" name="Obraz 7" descr="FE_POWER_poziom_pl-1_rgb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18" y="381615"/>
            <a:ext cx="8910675" cy="71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C44495A-32AE-39F3-3BE9-2A10831EC2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78429" y="2344391"/>
            <a:ext cx="3254863" cy="322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22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FB928CCC-4277-4524-ACE6-24EA740F5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23" y="1323380"/>
            <a:ext cx="11769753" cy="693161"/>
          </a:xfrm>
        </p:spPr>
        <p:txBody>
          <a:bodyPr>
            <a:normAutofit fontScale="90000"/>
          </a:bodyPr>
          <a:lstStyle/>
          <a:p>
            <a:pPr algn="ctr"/>
            <a:r>
              <a:rPr lang="pl-PL" sz="6000" b="1" dirty="0"/>
              <a:t> </a:t>
            </a:r>
            <a:r>
              <a:rPr lang="pl-PL" sz="4900" b="1" dirty="0">
                <a:solidFill>
                  <a:srgbClr val="CC0099"/>
                </a:solidFill>
              </a:rPr>
              <a:t>TARAS WIDOKOWY METROPOL PARASOL SEVILLA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97F3271B-D4BD-4D35-AD8B-5F375C4C8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3049" y="2240756"/>
            <a:ext cx="6242340" cy="4034209"/>
          </a:xfrm>
          <a:prstGeom prst="rect">
            <a:avLst/>
          </a:prstGeom>
        </p:spPr>
      </p:pic>
      <p:pic>
        <p:nvPicPr>
          <p:cNvPr id="8" name="Obraz 7" descr="FE_POWER_poziom_pl-1_rgb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18" y="381615"/>
            <a:ext cx="8910675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9016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F6778E73-7CA3-42F4-AB54-B3276121C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336619" cy="2888438"/>
          </a:xfrm>
        </p:spPr>
        <p:txBody>
          <a:bodyPr>
            <a:normAutofit/>
          </a:bodyPr>
          <a:lstStyle/>
          <a:p>
            <a:pPr algn="ctr"/>
            <a:r>
              <a:rPr lang="pl-PL" sz="6000" b="1" dirty="0">
                <a:solidFill>
                  <a:srgbClr val="CC0099"/>
                </a:solidFill>
              </a:rPr>
              <a:t>WYCIECZKA DO KADYKSU 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57147957-B203-4879-90BD-C5EA48DB5D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9885" y="2602022"/>
            <a:ext cx="4037762" cy="3457482"/>
          </a:xfrm>
          <a:prstGeom prst="rect">
            <a:avLst/>
          </a:prstGeom>
        </p:spPr>
      </p:pic>
      <p:pic>
        <p:nvPicPr>
          <p:cNvPr id="8" name="Obraz 7" descr="FE_POWER_poziom_pl-1_rgb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18" y="381615"/>
            <a:ext cx="8910675" cy="71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CCF646F-B164-EEB5-5852-4B3879CD2B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0945" y="2311881"/>
            <a:ext cx="2988020" cy="398284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DAE98CA-7B3E-CE87-25DE-BC1AFD121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2943" y="2311882"/>
            <a:ext cx="3139032" cy="40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664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47FA8060-3B8F-4426-B27E-84EF52770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6567"/>
            <a:ext cx="10559902" cy="2753833"/>
          </a:xfrm>
        </p:spPr>
        <p:txBody>
          <a:bodyPr>
            <a:normAutofit/>
          </a:bodyPr>
          <a:lstStyle/>
          <a:p>
            <a:pPr algn="ctr"/>
            <a:r>
              <a:rPr lang="pl-PL" sz="6000" b="1" dirty="0">
                <a:solidFill>
                  <a:srgbClr val="CC0099"/>
                </a:solidFill>
              </a:rPr>
              <a:t>CZAS WOLNY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6DF0127-865C-4319-8AB0-610FF273D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5651" y="2424223"/>
            <a:ext cx="3080201" cy="3838353"/>
          </a:xfrm>
          <a:prstGeom prst="rect">
            <a:avLst/>
          </a:prstGeom>
        </p:spPr>
      </p:pic>
      <p:pic>
        <p:nvPicPr>
          <p:cNvPr id="11" name="Obraz 10" descr="FE_POWER_poziom_pl-1_rgb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18" y="381615"/>
            <a:ext cx="8910675" cy="71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ymbol zastępczy zawartości 10">
            <a:extLst>
              <a:ext uri="{FF2B5EF4-FFF2-40B4-BE49-F238E27FC236}">
                <a16:creationId xmlns:a16="http://schemas.microsoft.com/office/drawing/2014/main" id="{F6F9131F-176E-111A-EEC4-D095F15BA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034261" y="2917359"/>
            <a:ext cx="5735790" cy="334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24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4330E4D9-EDA7-49E4-A907-88CBAD356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71600"/>
            <a:ext cx="10666228" cy="1052818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>
                <a:solidFill>
                  <a:srgbClr val="CC0099"/>
                </a:solidFill>
              </a:rPr>
              <a:t>WYCIECZKA DO PORTUGALI (TAVIRA)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5F3C3455-5CF0-4013-9CA9-141BB846D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921" y="2424418"/>
            <a:ext cx="5360240" cy="4065745"/>
          </a:xfrm>
          <a:prstGeom prst="rect">
            <a:avLst/>
          </a:prstGeom>
        </p:spPr>
      </p:pic>
      <p:pic>
        <p:nvPicPr>
          <p:cNvPr id="9" name="Obraz 8" descr="FE_POWER_poziom_pl-1_rgb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18" y="381615"/>
            <a:ext cx="8910675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9167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03CBCF25-0576-4EF1-859E-DCB0EB46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245" y="687734"/>
            <a:ext cx="10365509" cy="1394690"/>
          </a:xfrm>
        </p:spPr>
        <p:txBody>
          <a:bodyPr>
            <a:normAutofit/>
          </a:bodyPr>
          <a:lstStyle/>
          <a:p>
            <a:pPr algn="ctr"/>
            <a:r>
              <a:rPr lang="pl-PL" sz="6000" b="1" dirty="0">
                <a:solidFill>
                  <a:srgbClr val="CC0099"/>
                </a:solidFill>
              </a:rPr>
              <a:t>POŻEGNANIE 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D62B9CC-DC9F-4D87-9863-E1D6081B4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110" y="1988192"/>
            <a:ext cx="11176253" cy="1166069"/>
          </a:xfrm>
        </p:spPr>
        <p:txBody>
          <a:bodyPr>
            <a:normAutofit fontScale="77500" lnSpcReduction="20000"/>
          </a:bodyPr>
          <a:lstStyle/>
          <a:p>
            <a:r>
              <a:rPr lang="pl-PL" sz="4000" dirty="0">
                <a:solidFill>
                  <a:schemeClr val="bg1"/>
                </a:solidFill>
              </a:rPr>
              <a:t>Dnia 08.10.2021r. mieliśmy ostatnie spotkanie z naszą koordynatorką Panią </a:t>
            </a:r>
            <a:r>
              <a:rPr lang="pl-PL" sz="4000">
                <a:solidFill>
                  <a:schemeClr val="bg1"/>
                </a:solidFill>
              </a:rPr>
              <a:t>Kasią podczas, </a:t>
            </a:r>
            <a:r>
              <a:rPr lang="pl-PL" sz="4000" dirty="0">
                <a:solidFill>
                  <a:schemeClr val="bg1"/>
                </a:solidFill>
              </a:rPr>
              <a:t>którego wszyscy odebrali certyfikaty. 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2A6424B-E18A-4CFA-BCD9-DD9DC1EAB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827" y="3154261"/>
            <a:ext cx="5717167" cy="3301371"/>
          </a:xfrm>
          <a:prstGeom prst="rect">
            <a:avLst/>
          </a:prstGeom>
        </p:spPr>
      </p:pic>
      <p:pic>
        <p:nvPicPr>
          <p:cNvPr id="11" name="Obraz 10" descr="FE_POWER_poziom_pl-1_rgb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499" y="143885"/>
            <a:ext cx="8910675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0122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B171DCC4-0D33-4EA3-BACF-52C02F07A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5544"/>
            <a:ext cx="10515600" cy="1562986"/>
          </a:xfrm>
        </p:spPr>
        <p:txBody>
          <a:bodyPr>
            <a:normAutofit/>
          </a:bodyPr>
          <a:lstStyle/>
          <a:p>
            <a:pPr algn="ctr"/>
            <a:r>
              <a:rPr lang="pl-PL" sz="6000" b="1" dirty="0">
                <a:solidFill>
                  <a:srgbClr val="CC0099"/>
                </a:solidFill>
              </a:rPr>
              <a:t>WYJAZD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86471312-02D7-4194-8192-7F9BC5014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7507"/>
            <a:ext cx="10515600" cy="3529456"/>
          </a:xfrm>
        </p:spPr>
        <p:txBody>
          <a:bodyPr>
            <a:normAutofit/>
          </a:bodyPr>
          <a:lstStyle/>
          <a:p>
            <a:r>
              <a:rPr lang="pl-PL" sz="4000" dirty="0">
                <a:solidFill>
                  <a:schemeClr val="bg1"/>
                </a:solidFill>
              </a:rPr>
              <a:t>Dnia 10.10.2021 r  po trzech tygodniach spędzonych w Hiszpanii zadowoleni, szczęśliwi, ale stęsknieni wracaliśmy do domu.</a:t>
            </a:r>
          </a:p>
          <a:p>
            <a:pPr marL="0" indent="0">
              <a:buNone/>
            </a:pPr>
            <a:endParaRPr lang="pl-PL" sz="4000" dirty="0">
              <a:solidFill>
                <a:schemeClr val="bg1"/>
              </a:solidFill>
            </a:endParaRPr>
          </a:p>
        </p:txBody>
      </p:sp>
      <p:pic>
        <p:nvPicPr>
          <p:cNvPr id="8" name="Obraz 7" descr="FE_POWER_poziom_pl-1_rgb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18" y="381615"/>
            <a:ext cx="8910675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4954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CE7F3386-352E-4F09-90CD-988096A41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64437"/>
            <a:ext cx="11049001" cy="1129021"/>
          </a:xfrm>
        </p:spPr>
        <p:txBody>
          <a:bodyPr>
            <a:normAutofit/>
          </a:bodyPr>
          <a:lstStyle/>
          <a:p>
            <a:pPr algn="ctr"/>
            <a:r>
              <a:rPr lang="pl-PL" sz="6000" b="1" dirty="0">
                <a:solidFill>
                  <a:srgbClr val="CC0099"/>
                </a:solidFill>
              </a:rPr>
              <a:t>CZY BYŁO WARTO ?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1928D273-3B74-440B-B317-A92D286B5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15609"/>
            <a:ext cx="10506740" cy="4029186"/>
          </a:xfrm>
        </p:spPr>
        <p:txBody>
          <a:bodyPr>
            <a:normAutofit fontScale="92500" lnSpcReduction="10000"/>
          </a:bodyPr>
          <a:lstStyle/>
          <a:p>
            <a:r>
              <a:rPr lang="pl-PL" sz="4000" dirty="0">
                <a:solidFill>
                  <a:schemeClr val="bg1"/>
                </a:solidFill>
              </a:rPr>
              <a:t>Zdecydowanie TAK ! Takie projekty są świetnym pomysłem dla młodych ludzi , którzy dopiero zdobywają doświadczenie w wybranym zawodzie . Fakt iż mogą poznać nową kulturę , tradycję , język dodaje im pewności siebie oraz uczyć , że nie istnieją rzeczy niemożliwe. </a:t>
            </a:r>
            <a:r>
              <a:rPr lang="pl-PL" sz="4000">
                <a:solidFill>
                  <a:schemeClr val="bg1"/>
                </a:solidFill>
              </a:rPr>
              <a:t>Polecamy </a:t>
            </a:r>
            <a:r>
              <a:rPr lang="pl-PL" sz="4000" dirty="0">
                <a:solidFill>
                  <a:schemeClr val="bg1"/>
                </a:solidFill>
              </a:rPr>
              <a:t>takiego typu projekty każdemu kto chce się nauczyć nowych umiejętności związanych z zawodem , którego się uczy.  </a:t>
            </a:r>
          </a:p>
        </p:txBody>
      </p:sp>
      <p:pic>
        <p:nvPicPr>
          <p:cNvPr id="9" name="Obraz 8" descr="FE_POWER_poziom_pl-1_rgb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18" y="381615"/>
            <a:ext cx="8910675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8323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2F7B59C0-71FE-490C-8F1E-A078F719F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6691" y="1911926"/>
            <a:ext cx="12261275" cy="1444689"/>
          </a:xfrm>
        </p:spPr>
        <p:txBody>
          <a:bodyPr>
            <a:normAutofit fontScale="90000"/>
          </a:bodyPr>
          <a:lstStyle/>
          <a:p>
            <a:pPr algn="ctr"/>
            <a:r>
              <a:rPr lang="pl-PL" sz="6700" b="1" dirty="0">
                <a:solidFill>
                  <a:schemeClr val="bg1"/>
                </a:solidFill>
              </a:rPr>
              <a:t>            </a:t>
            </a:r>
            <a:r>
              <a:rPr lang="pl-PL" sz="6700" b="1" dirty="0">
                <a:solidFill>
                  <a:srgbClr val="CC0099"/>
                </a:solidFill>
              </a:rPr>
              <a:t>PRZYGOTOWANIA DO WYJAZDU</a:t>
            </a:r>
            <a:br>
              <a:rPr lang="pl-PL" b="1" dirty="0">
                <a:solidFill>
                  <a:srgbClr val="CC0099"/>
                </a:solidFill>
              </a:rPr>
            </a:br>
            <a:br>
              <a:rPr lang="pl-PL" b="1" dirty="0">
                <a:solidFill>
                  <a:schemeClr val="bg1"/>
                </a:solidFill>
              </a:rPr>
            </a:b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D88F0718-138B-4CEF-BF26-F678D0A83915}"/>
              </a:ext>
            </a:extLst>
          </p:cNvPr>
          <p:cNvSpPr txBox="1"/>
          <p:nvPr/>
        </p:nvSpPr>
        <p:spPr>
          <a:xfrm>
            <a:off x="817416" y="3007984"/>
            <a:ext cx="11005989" cy="255454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</a:rPr>
              <a:t>Przygotowania rozpoczęły się w sierpniu, został przeprowadzony kurs języka hiszpańskiego oraz kurs udzielania pierwszej pomocy, zajęcia pedagogiczne i kulturowe.</a:t>
            </a:r>
          </a:p>
        </p:txBody>
      </p:sp>
      <p:pic>
        <p:nvPicPr>
          <p:cNvPr id="6" name="Obraz 5" descr="FE_POWER_poziom_pl-1_rgb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18" y="381615"/>
            <a:ext cx="8910675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8142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664EA2FA-7126-4BF2-AF4A-D54B3CE15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73" y="1591811"/>
            <a:ext cx="11270512" cy="2833577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</a:rPr>
              <a:t>           DZIĘKUJEMY ZA UWAGĘ </a:t>
            </a:r>
            <a:br>
              <a:rPr lang="pl-PL" sz="3600" b="1" dirty="0">
                <a:solidFill>
                  <a:schemeClr val="bg1"/>
                </a:solidFill>
              </a:rPr>
            </a:br>
            <a:r>
              <a:rPr lang="pl-PL" sz="3600" b="1" dirty="0">
                <a:solidFill>
                  <a:schemeClr val="bg1"/>
                </a:solidFill>
              </a:rPr>
              <a:t>             KLAUDIA GRĘBOWIEC , TOMASZ OLECH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72E615B-08F3-4F1F-AF03-21A32CDE8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9163" y="5058541"/>
            <a:ext cx="2232837" cy="1799459"/>
          </a:xfrm>
          <a:prstGeom prst="rect">
            <a:avLst/>
          </a:prstGeom>
        </p:spPr>
      </p:pic>
      <p:pic>
        <p:nvPicPr>
          <p:cNvPr id="10" name="Obraz 9" descr="FE_POWER_poziom_pl-1_rgb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18" y="381615"/>
            <a:ext cx="8910675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7331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F9F4CE13-E36B-4186-974E-F4F06C351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509" y="134187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6000" b="1" dirty="0">
                <a:solidFill>
                  <a:srgbClr val="CC0099"/>
                </a:solidFill>
              </a:rPr>
              <a:t>PRZYJAZD DO SEVILLI I ZAKWATEROWANIE 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ECB6A2E1-0B65-4154-BDAC-78DDAC658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321" y="4770690"/>
            <a:ext cx="11191600" cy="1490877"/>
          </a:xfrm>
        </p:spPr>
        <p:txBody>
          <a:bodyPr>
            <a:normAutofit fontScale="92500" lnSpcReduction="10000"/>
          </a:bodyPr>
          <a:lstStyle/>
          <a:p>
            <a:r>
              <a:rPr lang="pl-PL" sz="4000" dirty="0">
                <a:solidFill>
                  <a:schemeClr val="bg1"/>
                </a:solidFill>
              </a:rPr>
              <a:t>Po przyjeździe do Sewilli zakwaterowaliśmy się w rezydencji Avenida de </a:t>
            </a:r>
            <a:r>
              <a:rPr lang="pl-PL" sz="4000" dirty="0" err="1">
                <a:solidFill>
                  <a:schemeClr val="bg1"/>
                </a:solidFill>
              </a:rPr>
              <a:t>Hytasa</a:t>
            </a:r>
            <a:r>
              <a:rPr lang="pl-PL" sz="4000" dirty="0">
                <a:solidFill>
                  <a:schemeClr val="bg1"/>
                </a:solidFill>
              </a:rPr>
              <a:t> , obok której mogliśmy zobaczyć drzewa cytrusowe.  </a:t>
            </a:r>
          </a:p>
        </p:txBody>
      </p:sp>
      <p:pic>
        <p:nvPicPr>
          <p:cNvPr id="9" name="Obraz 8" descr="FE_POWER_poziom_pl-1_rgb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18" y="381615"/>
            <a:ext cx="8910675" cy="7175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ymbol zastępczy zawartości 4">
            <a:extLst>
              <a:ext uri="{FF2B5EF4-FFF2-40B4-BE49-F238E27FC236}">
                <a16:creationId xmlns:a16="http://schemas.microsoft.com/office/drawing/2014/main" id="{93D7EEA8-0EF7-B674-A525-4D78D7006B5A}"/>
              </a:ext>
            </a:extLst>
          </p:cNvPr>
          <p:cNvSpPr txBox="1">
            <a:spLocks/>
          </p:cNvSpPr>
          <p:nvPr/>
        </p:nvSpPr>
        <p:spPr>
          <a:xfrm>
            <a:off x="603321" y="2882202"/>
            <a:ext cx="11191600" cy="2259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4000" dirty="0">
                <a:solidFill>
                  <a:schemeClr val="bg1"/>
                </a:solidFill>
              </a:rPr>
              <a:t> Nasza podróż zaczęła się 18.09 .2021 roku z przed budynku Zespołu Szkół Ekonomicznych im. Eugeniusza Kwiatkowskiego  w Sandomierzu</a:t>
            </a:r>
            <a:r>
              <a:rPr lang="pl-PL" sz="4000">
                <a:solidFill>
                  <a:schemeClr val="bg1"/>
                </a:solidFill>
              </a:rPr>
              <a:t>.                                         Lot </a:t>
            </a:r>
            <a:r>
              <a:rPr lang="pl-PL" sz="4000" dirty="0">
                <a:solidFill>
                  <a:schemeClr val="bg1"/>
                </a:solidFill>
              </a:rPr>
              <a:t>trwał 3 godziny 30 minut. </a:t>
            </a:r>
            <a:br>
              <a:rPr lang="pl-PL" sz="4000" dirty="0"/>
            </a:b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3844139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78999C54-9502-4559-AF7F-23C749437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3391"/>
            <a:ext cx="10789227" cy="672234"/>
          </a:xfrm>
        </p:spPr>
        <p:txBody>
          <a:bodyPr>
            <a:normAutofit fontScale="90000"/>
          </a:bodyPr>
          <a:lstStyle/>
          <a:p>
            <a:pPr algn="ctr"/>
            <a:r>
              <a:rPr lang="pl-PL" sz="6000" b="1" dirty="0">
                <a:solidFill>
                  <a:srgbClr val="CC0099"/>
                </a:solidFill>
              </a:rPr>
              <a:t>NASZE MIEJSCE PRAKTYK 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DC595CEF-F2BF-47FA-B44C-B1DA8BFEA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430" y="2101838"/>
            <a:ext cx="11127997" cy="20003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200" dirty="0">
                <a:solidFill>
                  <a:schemeClr val="bg1"/>
                </a:solidFill>
              </a:rPr>
              <a:t>Naszym miejscem praktyk zawodowych był sklep  CARREFOUR EXPRESS Znajdowała się ona na ulicy Plaza </a:t>
            </a:r>
            <a:r>
              <a:rPr lang="pl-PL" sz="3200" dirty="0" err="1">
                <a:solidFill>
                  <a:schemeClr val="bg1"/>
                </a:solidFill>
              </a:rPr>
              <a:t>Alfonso</a:t>
            </a:r>
            <a:r>
              <a:rPr lang="pl-PL" sz="3200" dirty="0">
                <a:solidFill>
                  <a:schemeClr val="bg1"/>
                </a:solidFill>
              </a:rPr>
              <a:t> </a:t>
            </a:r>
            <a:r>
              <a:rPr lang="pl-PL" sz="3200" dirty="0" err="1">
                <a:solidFill>
                  <a:schemeClr val="bg1"/>
                </a:solidFill>
              </a:rPr>
              <a:t>Jaramillo</a:t>
            </a:r>
            <a:r>
              <a:rPr lang="pl-PL" sz="3200" dirty="0">
                <a:solidFill>
                  <a:schemeClr val="bg1"/>
                </a:solidFill>
              </a:rPr>
              <a:t> , 1. Sklep istnieje od kilkunastu lat i ma dobrą opinię wśród klientów. Cechuje go wysoka jakość sprzedawanych produktów.  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0" name="Obraz 9" descr="FE_POWER_poziom_pl-1_rgb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18" y="381615"/>
            <a:ext cx="8910675" cy="7175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ymbol zastępczy zawartości 4">
            <a:extLst>
              <a:ext uri="{FF2B5EF4-FFF2-40B4-BE49-F238E27FC236}">
                <a16:creationId xmlns:a16="http://schemas.microsoft.com/office/drawing/2014/main" id="{5B7CEB0C-266F-A64D-C52C-2DCCA65297B6}"/>
              </a:ext>
            </a:extLst>
          </p:cNvPr>
          <p:cNvSpPr txBox="1">
            <a:spLocks/>
          </p:cNvSpPr>
          <p:nvPr/>
        </p:nvSpPr>
        <p:spPr>
          <a:xfrm>
            <a:off x="499430" y="4014604"/>
            <a:ext cx="10515600" cy="33800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3200" dirty="0">
                <a:solidFill>
                  <a:schemeClr val="bg1"/>
                </a:solidFill>
              </a:rPr>
              <a:t>Carrefour Express to supermarket w którym klienci mogą zaopatrzyć się w artykuły spożywcze, środki piorące i artykuły gospodarstwa domowego. Cechuję go wysoka jakość sprzedawanych produktów oraz bardzo miła obsługa </a:t>
            </a:r>
          </a:p>
        </p:txBody>
      </p:sp>
    </p:spTree>
    <p:extLst>
      <p:ext uri="{BB962C8B-B14F-4D97-AF65-F5344CB8AC3E}">
        <p14:creationId xmlns:p14="http://schemas.microsoft.com/office/powerpoint/2010/main" val="504447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5E15CA61-66BA-4164-8A2B-985DB31DB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205" y="1099165"/>
            <a:ext cx="9532088" cy="133003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6000" b="1" dirty="0">
                <a:solidFill>
                  <a:srgbClr val="CC0099"/>
                </a:solidFill>
              </a:rPr>
              <a:t>DO NASZYCH ZADAŃ NALEŻAŁO : 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6216186F-41F1-4E65-99E0-0CAA235A1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195" y="2429200"/>
            <a:ext cx="6334387" cy="3735099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Rozładunek dostaw warzyw i owoców </a:t>
            </a:r>
          </a:p>
          <a:p>
            <a:r>
              <a:rPr lang="pl-PL" dirty="0">
                <a:solidFill>
                  <a:schemeClr val="bg1"/>
                </a:solidFill>
              </a:rPr>
              <a:t>Uzupełnianie dokumentów transportowych </a:t>
            </a:r>
          </a:p>
          <a:p>
            <a:r>
              <a:rPr lang="pl-PL" dirty="0">
                <a:solidFill>
                  <a:schemeClr val="bg1"/>
                </a:solidFill>
              </a:rPr>
              <a:t>Sprawdzanie kodów kreskowych </a:t>
            </a:r>
          </a:p>
          <a:p>
            <a:r>
              <a:rPr lang="pl-PL" dirty="0">
                <a:solidFill>
                  <a:schemeClr val="bg1"/>
                </a:solidFill>
              </a:rPr>
              <a:t> Etykietowanie</a:t>
            </a:r>
          </a:p>
          <a:p>
            <a:r>
              <a:rPr lang="pl-PL" dirty="0">
                <a:solidFill>
                  <a:schemeClr val="bg1"/>
                </a:solidFill>
              </a:rPr>
              <a:t>Kontrola ilościowo – jakościowa </a:t>
            </a:r>
          </a:p>
          <a:p>
            <a:r>
              <a:rPr lang="pl-PL" dirty="0">
                <a:solidFill>
                  <a:schemeClr val="bg1"/>
                </a:solidFill>
              </a:rPr>
              <a:t>Wykładanie świeżo wypieczonego chleba </a:t>
            </a:r>
          </a:p>
          <a:p>
            <a:endParaRPr lang="pl-PL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l-PL" sz="4000" dirty="0"/>
          </a:p>
          <a:p>
            <a:endParaRPr lang="pl-PL" sz="4000" dirty="0"/>
          </a:p>
        </p:txBody>
      </p:sp>
      <p:pic>
        <p:nvPicPr>
          <p:cNvPr id="10" name="Obraz 9" descr="FE_POWER_poziom_pl-1_rgb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18" y="381615"/>
            <a:ext cx="8910675" cy="71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8077176-5F13-346E-768C-E910131C9B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650" y="2429200"/>
            <a:ext cx="3211513" cy="364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43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FE_POWER_poziom_pl-1_rgb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18" y="381615"/>
            <a:ext cx="8910675" cy="71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F1A5C73-19EC-4C9D-AF18-F7ECD4B41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3004" y="2401829"/>
            <a:ext cx="3829306" cy="29774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4FA60E3-409E-4E1D-9E76-4C4C431D8B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7141" y="1997751"/>
            <a:ext cx="2456440" cy="3848519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9140F5C-B207-6FC8-E6A3-E9EC5F4BC8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9865" y="1997751"/>
            <a:ext cx="2921490" cy="380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03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1E1C8C60-040E-47E2-95E5-A433CD64B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163782"/>
            <a:ext cx="10144990" cy="1226126"/>
          </a:xfrm>
        </p:spPr>
        <p:txBody>
          <a:bodyPr>
            <a:normAutofit/>
          </a:bodyPr>
          <a:lstStyle/>
          <a:p>
            <a:pPr algn="ctr"/>
            <a:r>
              <a:rPr lang="pl-PL" sz="6000" b="1" dirty="0">
                <a:solidFill>
                  <a:srgbClr val="CC0099"/>
                </a:solidFill>
              </a:rPr>
              <a:t>CZEGO SIĘ NAUCZYLIŚMY ?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3DC8A49A-F47C-41F8-B97C-BD3D7F053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795155"/>
            <a:ext cx="10674927" cy="3381808"/>
          </a:xfrm>
        </p:spPr>
        <p:txBody>
          <a:bodyPr anchor="ctr">
            <a:normAutofit/>
          </a:bodyPr>
          <a:lstStyle/>
          <a:p>
            <a:r>
              <a:rPr lang="pl-PL" sz="4000" dirty="0">
                <a:solidFill>
                  <a:schemeClr val="bg1"/>
                </a:solidFill>
              </a:rPr>
              <a:t>Praca w Carrefour Express nauczyła nas pracy w zespole, cierpliwości, dokładności, organizacji czasu, </a:t>
            </a:r>
            <a:r>
              <a:rPr lang="pl-PL" sz="4000" dirty="0" err="1">
                <a:solidFill>
                  <a:schemeClr val="bg1"/>
                </a:solidFill>
              </a:rPr>
              <a:t>priorytetyzacji</a:t>
            </a:r>
            <a:r>
              <a:rPr lang="pl-PL" sz="4000" dirty="0">
                <a:solidFill>
                  <a:schemeClr val="bg1"/>
                </a:solidFill>
              </a:rPr>
              <a:t> oraz nauczyliśmy się języka hiszpańskiego. </a:t>
            </a:r>
          </a:p>
        </p:txBody>
      </p:sp>
      <p:pic>
        <p:nvPicPr>
          <p:cNvPr id="8" name="Obraz 7" descr="FE_POWER_poziom_pl-1_rgb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18" y="381615"/>
            <a:ext cx="8910675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161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BCF74A36-83DF-4CEA-9736-BC276FFDE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548245"/>
            <a:ext cx="10515600" cy="1007919"/>
          </a:xfrm>
        </p:spPr>
        <p:txBody>
          <a:bodyPr>
            <a:normAutofit/>
          </a:bodyPr>
          <a:lstStyle/>
          <a:p>
            <a:pPr algn="ctr"/>
            <a:r>
              <a:rPr lang="pl-PL" sz="6000" b="1" dirty="0">
                <a:solidFill>
                  <a:srgbClr val="CC0099"/>
                </a:solidFill>
              </a:rPr>
              <a:t>NOWE DOŚWIADCZENIE 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84DA77DA-06C4-4A71-ACAE-14C46F711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26327"/>
            <a:ext cx="10515600" cy="3350636"/>
          </a:xfrm>
        </p:spPr>
        <p:txBody>
          <a:bodyPr anchor="ctr">
            <a:normAutofit/>
          </a:bodyPr>
          <a:lstStyle/>
          <a:p>
            <a:r>
              <a:rPr lang="pl-PL" sz="4000" dirty="0">
                <a:solidFill>
                  <a:schemeClr val="bg1"/>
                </a:solidFill>
              </a:rPr>
              <a:t> W trakcie tego wyjazdu zdobyliśmy  więcej  doświadczenia zawodowego, językowego. Sklep  Carrefour Express umożliwił nam rozwijanie umiejętności pozyskanych w trakcie edukacji w klasie o profilu technik logistyk </a:t>
            </a:r>
          </a:p>
        </p:txBody>
      </p:sp>
      <p:pic>
        <p:nvPicPr>
          <p:cNvPr id="8" name="Obraz 7" descr="FE_POWER_poziom_pl-1_rgb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18" y="381615"/>
            <a:ext cx="8910675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4854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6FD71F66-4CD7-464E-8E8C-0DE406D04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090" y="1517072"/>
            <a:ext cx="10716492" cy="904009"/>
          </a:xfrm>
        </p:spPr>
        <p:txBody>
          <a:bodyPr>
            <a:normAutofit fontScale="90000"/>
          </a:bodyPr>
          <a:lstStyle/>
          <a:p>
            <a:pPr algn="ctr"/>
            <a:r>
              <a:rPr lang="pl-PL" sz="6000" b="1" dirty="0"/>
              <a:t>   </a:t>
            </a:r>
            <a:r>
              <a:rPr lang="pl-PL" sz="6000" b="1" dirty="0">
                <a:solidFill>
                  <a:srgbClr val="CC0099"/>
                </a:solidFill>
              </a:rPr>
              <a:t>PIERWSZE WRAŻENIA Z PRACY 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4A18DDA9-1D90-4714-A6EA-B887176C9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809" y="2680855"/>
            <a:ext cx="11191009" cy="3501736"/>
          </a:xfrm>
        </p:spPr>
        <p:txBody>
          <a:bodyPr anchor="ctr">
            <a:normAutofit/>
          </a:bodyPr>
          <a:lstStyle/>
          <a:p>
            <a:r>
              <a:rPr lang="pl-PL" sz="4000" dirty="0">
                <a:solidFill>
                  <a:schemeClr val="bg1"/>
                </a:solidFill>
              </a:rPr>
              <a:t>W dniu 19.09.2021 roku mieliśmy spotkanie w rezydencji Avenida de </a:t>
            </a:r>
            <a:r>
              <a:rPr lang="pl-PL" sz="4000" dirty="0" err="1">
                <a:solidFill>
                  <a:schemeClr val="bg1"/>
                </a:solidFill>
              </a:rPr>
              <a:t>Hytasa</a:t>
            </a:r>
            <a:r>
              <a:rPr lang="pl-PL" sz="4000" dirty="0">
                <a:solidFill>
                  <a:schemeClr val="bg1"/>
                </a:solidFill>
              </a:rPr>
              <a:t> rozpoczynające nasze praktyki zawodowe w Hiszpanii. Na spotkaniu każdy z nas otrzymał dokumenty z informacjami dotyczącymi naszych miejscach pracy . </a:t>
            </a:r>
          </a:p>
        </p:txBody>
      </p:sp>
      <p:pic>
        <p:nvPicPr>
          <p:cNvPr id="6" name="Obraz 5" descr="FE_POWER_poziom_pl-1_rgb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18" y="381615"/>
            <a:ext cx="8910675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223617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2075</TotalTime>
  <Words>442</Words>
  <Application>Microsoft Office PowerPoint</Application>
  <PresentationFormat>Panoramiczny</PresentationFormat>
  <Paragraphs>37</Paragraphs>
  <Slides>20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Motyw pakietu Office</vt:lpstr>
      <vt:lpstr>WYJAZD DO SEWILLI Z PROJEKTU  „SANDOMIERSKI EKONOMIK ZDOBYWA MOBILNOŚCI ZAWODOWE W HISZPANII "</vt:lpstr>
      <vt:lpstr>            PRZYGOTOWANIA DO WYJAZDU  </vt:lpstr>
      <vt:lpstr>PRZYJAZD DO SEVILLI I ZAKWATEROWANIE </vt:lpstr>
      <vt:lpstr>NASZE MIEJSCE PRAKTYK </vt:lpstr>
      <vt:lpstr>DO NASZYCH ZADAŃ NALEŻAŁO : </vt:lpstr>
      <vt:lpstr>Prezentacja programu PowerPoint</vt:lpstr>
      <vt:lpstr>CZEGO SIĘ NAUCZYLIŚMY ?</vt:lpstr>
      <vt:lpstr>NOWE DOŚWIADCZENIE </vt:lpstr>
      <vt:lpstr>   PIERWSZE WRAŻENIA Z PRACY </vt:lpstr>
      <vt:lpstr>ZAJĘCIA Z JĘZYKA HISZPAŃSKIEGO –          W DNIACH OD 22 DO 30 WRZEŚNIA 2021</vt:lpstr>
      <vt:lpstr>ZWIEDZANIE SEVILLI                                        PLAC HISZPAŃSKI</vt:lpstr>
      <vt:lpstr>CENTRUM SEWILLI </vt:lpstr>
      <vt:lpstr> TARAS WIDOKOWY METROPOL PARASOL SEVILLA</vt:lpstr>
      <vt:lpstr>WYCIECZKA DO KADYKSU </vt:lpstr>
      <vt:lpstr>CZAS WOLNY </vt:lpstr>
      <vt:lpstr>WYCIECZKA DO PORTUGALI (TAVIRA)</vt:lpstr>
      <vt:lpstr>POŻEGNANIE </vt:lpstr>
      <vt:lpstr>WYJAZD</vt:lpstr>
      <vt:lpstr>CZY BYŁO WARTO ?</vt:lpstr>
      <vt:lpstr>           DZIĘKUJEMY ZA UWAGĘ               KLAUDIA GRĘBOWIEC , TOMASZ OLECH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Wyjazd do Sevilli z projektu "Sandomierski Ekonomik zdobywa mobilności zawodowe w Hiszpanii"</dc:title>
  <dc:creator>Klaudia Grębowiec</dc:creator>
  <cp:lastModifiedBy>Sylwia Frańczak</cp:lastModifiedBy>
  <cp:revision>85</cp:revision>
  <dcterms:created xsi:type="dcterms:W3CDTF">2021-10-11T10:02:49Z</dcterms:created>
  <dcterms:modified xsi:type="dcterms:W3CDTF">2022-07-05T22:48:35Z</dcterms:modified>
</cp:coreProperties>
</file>