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1" r:id="rId16"/>
    <p:sldId id="272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2021-12-01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71604" y="642918"/>
            <a:ext cx="705805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Wpływ głośnego czytania </a:t>
            </a:r>
            <a:br>
              <a:rPr lang="pl-PL" dirty="0" smtClean="0"/>
            </a:br>
            <a:r>
              <a:rPr lang="pl-PL" dirty="0" smtClean="0"/>
              <a:t>na rozwój emocjonalny dzieci w młodszym wieku szkolnym</a:t>
            </a:r>
            <a:endParaRPr lang="pl-PL" dirty="0"/>
          </a:p>
        </p:txBody>
      </p:sp>
      <p:pic>
        <p:nvPicPr>
          <p:cNvPr id="2050" name="Picture 2" descr="C:\Users\user\Desktop\csm_czytanie_ae736c21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86058"/>
            <a:ext cx="7643834" cy="305753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4000" dirty="0" smtClean="0"/>
              <a:t>Głośne czytania </a:t>
            </a:r>
            <a:br>
              <a:rPr lang="pl-PL" sz="4000" dirty="0" smtClean="0"/>
            </a:br>
            <a:r>
              <a:rPr lang="pl-PL" sz="4000" dirty="0" smtClean="0">
                <a:solidFill>
                  <a:srgbClr val="FF0000"/>
                </a:solidFill>
              </a:rPr>
              <a:t>uczy myślenia, ułatwia naukę,</a:t>
            </a:r>
            <a:br>
              <a:rPr lang="pl-PL" sz="4000" dirty="0" smtClean="0">
                <a:solidFill>
                  <a:srgbClr val="FF0000"/>
                </a:solidFill>
              </a:rPr>
            </a:br>
            <a:r>
              <a:rPr lang="pl-PL" sz="4000" dirty="0" smtClean="0">
                <a:solidFill>
                  <a:srgbClr val="FF0000"/>
                </a:solidFill>
              </a:rPr>
              <a:t> poprawia koncentrację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0100" y="1785926"/>
            <a:ext cx="8143900" cy="4340237"/>
          </a:xfrm>
        </p:spPr>
        <p:txBody>
          <a:bodyPr/>
          <a:lstStyle/>
          <a:p>
            <a:r>
              <a:rPr lang="pl-PL" sz="2400" dirty="0" smtClean="0"/>
              <a:t>Ćwiczy pamięć</a:t>
            </a:r>
          </a:p>
          <a:p>
            <a:r>
              <a:rPr lang="pl-PL" sz="2400" dirty="0" smtClean="0"/>
              <a:t>Chronologia wydarzeń</a:t>
            </a:r>
          </a:p>
          <a:p>
            <a:r>
              <a:rPr lang="pl-PL" sz="2400" dirty="0" smtClean="0"/>
              <a:t>Charakterystyka postaci </a:t>
            </a:r>
          </a:p>
          <a:p>
            <a:r>
              <a:rPr lang="pl-PL" sz="2400" dirty="0" smtClean="0"/>
              <a:t>Bajki-rymowanki ( nauka krótkich tekstów na pamięć)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42" name="Picture 2" descr="C:\Users\user\Desktop\gf-7Qpg-Dqaa-cqPu_kreatywne-myslenie-1920x1080-noc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0364" y="3786190"/>
            <a:ext cx="4135000" cy="292895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Głośne czytanie </a:t>
            </a:r>
            <a:r>
              <a:rPr lang="pl-PL" b="1" dirty="0" smtClean="0">
                <a:solidFill>
                  <a:srgbClr val="FF0000"/>
                </a:solidFill>
              </a:rPr>
              <a:t>chroni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przed uzależnieniem od mediów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1538" y="1643050"/>
            <a:ext cx="8072462" cy="4525963"/>
          </a:xfrm>
        </p:spPr>
        <p:txBody>
          <a:bodyPr/>
          <a:lstStyle/>
          <a:p>
            <a:r>
              <a:rPr lang="pl-PL" dirty="0" smtClean="0"/>
              <a:t>Rodzic jest wzorem do naśladowania</a:t>
            </a:r>
          </a:p>
          <a:p>
            <a:r>
              <a:rPr lang="pl-PL" dirty="0" smtClean="0"/>
              <a:t>Czas z książką musi być konkurencją dla mediów (zaciekawienie, humor, miła atmosfera)</a:t>
            </a:r>
            <a:endParaRPr lang="pl-PL" dirty="0"/>
          </a:p>
        </p:txBody>
      </p:sp>
      <p:pic>
        <p:nvPicPr>
          <p:cNvPr id="11266" name="Picture 2" descr="C:\Users\user\Desktop\internet_uzaleznienie_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63673"/>
            <a:ext cx="4643470" cy="342953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Głośne czytanie </a:t>
            </a:r>
            <a:r>
              <a:rPr lang="pl-PL" b="1" dirty="0" smtClean="0">
                <a:solidFill>
                  <a:srgbClr val="FF0000"/>
                </a:solidFill>
              </a:rPr>
              <a:t>pomaga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w rozwiązywaniu problemów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0100" y="1285860"/>
            <a:ext cx="8143900" cy="2214579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Odpowiednie wzorce zachowań</a:t>
            </a:r>
          </a:p>
          <a:p>
            <a:r>
              <a:rPr lang="pl-PL" dirty="0" smtClean="0"/>
              <a:t>„On też tak miał…” nie jesteś sam.</a:t>
            </a:r>
          </a:p>
          <a:p>
            <a:r>
              <a:rPr lang="pl-PL" dirty="0" smtClean="0"/>
              <a:t>Dialog w rodzinie</a:t>
            </a:r>
          </a:p>
          <a:p>
            <a:r>
              <a:rPr lang="pl-PL" dirty="0" smtClean="0"/>
              <a:t>Aprobata zachowań pozytywnych</a:t>
            </a:r>
          </a:p>
        </p:txBody>
      </p:sp>
      <p:pic>
        <p:nvPicPr>
          <p:cNvPr id="12290" name="Picture 2" descr="C:\Users\user\Desktop\sprawdz-jak-rozmawiac-z-dzieckiem-zeby-cie-sluchal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14752"/>
            <a:ext cx="5090429" cy="28682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Dlaczego czytanie jest dzisiaj ważniejsze niż kiedykolwiek </a:t>
            </a:r>
            <a:br>
              <a:rPr lang="pl-PL" b="1" dirty="0" smtClean="0"/>
            </a:br>
            <a:r>
              <a:rPr lang="pl-PL" b="1" dirty="0" smtClean="0"/>
              <a:t>w przeszłości?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2285992"/>
            <a:ext cx="8143900" cy="4214842"/>
          </a:xfrm>
        </p:spPr>
        <p:txBody>
          <a:bodyPr>
            <a:normAutofit/>
          </a:bodyPr>
          <a:lstStyle/>
          <a:p>
            <a:r>
              <a:rPr lang="pl-PL" b="1" dirty="0" smtClean="0"/>
              <a:t>Internet</a:t>
            </a:r>
            <a:r>
              <a:rPr lang="pl-PL" dirty="0" smtClean="0"/>
              <a:t> – gry , filmy (przemoc, wulgarny język, niewłaściwe postawy, zło lepsze od dobra, negatywny bohater, )</a:t>
            </a:r>
          </a:p>
          <a:p>
            <a:r>
              <a:rPr lang="pl-PL" b="1" dirty="0" smtClean="0"/>
              <a:t>Telefon komórkowy </a:t>
            </a:r>
            <a:r>
              <a:rPr lang="pl-PL" dirty="0" smtClean="0"/>
              <a:t>-  zubożony język komunikacyjny, gry, filmy </a:t>
            </a:r>
          </a:p>
          <a:p>
            <a:r>
              <a:rPr lang="pl-PL" dirty="0" smtClean="0"/>
              <a:t>Lawinowy </a:t>
            </a:r>
            <a:r>
              <a:rPr lang="pl-PL" b="1" dirty="0" smtClean="0"/>
              <a:t>przyrost informacji- </a:t>
            </a:r>
            <a:r>
              <a:rPr lang="pl-PL" dirty="0" smtClean="0"/>
              <a:t>selekcja, wybór tych istotnych</a:t>
            </a:r>
            <a:endParaRPr lang="pl-PL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Jakie książki wybieramy: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28662" y="121442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Ciekawe dla dziecka</a:t>
            </a:r>
          </a:p>
          <a:p>
            <a:r>
              <a:rPr lang="pl-PL" dirty="0" smtClean="0"/>
              <a:t>Napisane lub tłumaczone poprawną polszczyzną, zrozumiałą dla dziecka</a:t>
            </a:r>
          </a:p>
          <a:p>
            <a:r>
              <a:rPr lang="pl-PL" dirty="0" smtClean="0"/>
              <a:t>Uczące racjonalnego myślenia</a:t>
            </a:r>
          </a:p>
          <a:p>
            <a:r>
              <a:rPr lang="pl-PL" dirty="0" smtClean="0"/>
              <a:t>Niosące jakieś przesłanie (szacunek, przyjaźń, tolerancja)</a:t>
            </a:r>
          </a:p>
          <a:p>
            <a:r>
              <a:rPr lang="pl-PL" dirty="0" smtClean="0"/>
              <a:t>Promujące pozytywne wzorce postępowania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9190" y="1214422"/>
            <a:ext cx="4038600" cy="285752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Dostosowane do wrażliwości dziecka-nie wzbudzające lęków</a:t>
            </a:r>
          </a:p>
          <a:p>
            <a:r>
              <a:rPr lang="pl-PL" dirty="0" smtClean="0"/>
              <a:t>Budujące pozytywny stosunek do świata i wiarę w siebie</a:t>
            </a:r>
          </a:p>
          <a:p>
            <a:r>
              <a:rPr lang="pl-PL" dirty="0" smtClean="0"/>
              <a:t>Bogato ilustrowane</a:t>
            </a:r>
          </a:p>
          <a:p>
            <a:endParaRPr lang="pl-PL" dirty="0"/>
          </a:p>
        </p:txBody>
      </p:sp>
      <p:pic>
        <p:nvPicPr>
          <p:cNvPr id="13314" name="Picture 2" descr="C:\Users\user\Desktop\książka-dzieci-bawić-się-w-parku-65816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3" y="3714752"/>
            <a:ext cx="3574085" cy="2754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7658096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Co warto czytać?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9152" y="1000108"/>
            <a:ext cx="4038600" cy="428628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Bajki terapeutyczne np. Marii </a:t>
            </a:r>
            <a:r>
              <a:rPr lang="pl-PL" dirty="0" err="1" smtClean="0"/>
              <a:t>Molickiej</a:t>
            </a:r>
            <a:endParaRPr lang="pl-PL" dirty="0" smtClean="0"/>
          </a:p>
          <a:p>
            <a:r>
              <a:rPr lang="pl-PL" dirty="0" smtClean="0"/>
              <a:t>Bajki Terapeutyczne na dobry dzień i jeszcze lepsze jutro. B. </a:t>
            </a:r>
            <a:r>
              <a:rPr lang="pl-PL" dirty="0" err="1" smtClean="0"/>
              <a:t>Stańczuk</a:t>
            </a:r>
            <a:endParaRPr lang="pl-PL" dirty="0" smtClean="0"/>
          </a:p>
          <a:p>
            <a:r>
              <a:rPr lang="pl-PL" dirty="0" smtClean="0"/>
              <a:t>Bajki </a:t>
            </a:r>
            <a:r>
              <a:rPr lang="pl-PL" dirty="0" err="1" smtClean="0"/>
              <a:t>pocieszanki</a:t>
            </a:r>
            <a:r>
              <a:rPr lang="pl-PL" dirty="0" smtClean="0"/>
              <a:t> U. Dmitruk</a:t>
            </a:r>
          </a:p>
          <a:p>
            <a:r>
              <a:rPr lang="pl-PL" dirty="0" smtClean="0"/>
              <a:t>Jak oswoić potwory. M. </a:t>
            </a:r>
            <a:r>
              <a:rPr lang="pl-PL" dirty="0" err="1" smtClean="0"/>
              <a:t>Drużyńska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05432" y="1000108"/>
            <a:ext cx="4038600" cy="392909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Książeczki z „tajemnicą” (detektywistyczne)</a:t>
            </a:r>
          </a:p>
          <a:p>
            <a:r>
              <a:rPr lang="pl-PL" dirty="0" smtClean="0"/>
              <a:t>Seria o „Cukierku” W. Cichoń</a:t>
            </a:r>
          </a:p>
          <a:p>
            <a:r>
              <a:rPr lang="pl-PL" dirty="0" smtClean="0"/>
              <a:t>Książeczki z serii „Przytul mnie”</a:t>
            </a:r>
          </a:p>
          <a:p>
            <a:r>
              <a:rPr lang="pl-PL" dirty="0" smtClean="0"/>
              <a:t>Seria „Poczytaj mi mamo”</a:t>
            </a:r>
          </a:p>
          <a:p>
            <a:r>
              <a:rPr lang="pl-PL" dirty="0" smtClean="0"/>
              <a:t>Książki G. </a:t>
            </a:r>
            <a:r>
              <a:rPr lang="pl-PL" dirty="0" err="1" smtClean="0"/>
              <a:t>Kasdepke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71538" y="5214950"/>
            <a:ext cx="807249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Bardzo duży wybór polecanych książek znajduje się w </a:t>
            </a:r>
            <a:r>
              <a:rPr lang="pl-PL" sz="3200" b="1" dirty="0" smtClean="0">
                <a:solidFill>
                  <a:srgbClr val="FF0000"/>
                </a:solidFill>
              </a:rPr>
              <a:t>szkolnej bibliotece</a:t>
            </a:r>
          </a:p>
          <a:p>
            <a:pPr algn="ctr"/>
            <a:r>
              <a:rPr lang="pl-PL" sz="3200" dirty="0" smtClean="0"/>
              <a:t>Zapraszamy !!!</a:t>
            </a:r>
            <a:endParaRPr lang="pl-PL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szkoły </a:t>
            </a:r>
            <a:br>
              <a:rPr lang="pl-PL" dirty="0" smtClean="0"/>
            </a:br>
            <a:r>
              <a:rPr lang="pl-PL" dirty="0" smtClean="0"/>
              <a:t>promujące czytelnictwo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2994" y="1457348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Klasowe biblioteczki</a:t>
            </a:r>
          </a:p>
          <a:p>
            <a:r>
              <a:rPr lang="pl-PL" dirty="0" smtClean="0"/>
              <a:t>Cotygodniowe odwiedziny w bibliotece klas I-III</a:t>
            </a:r>
          </a:p>
          <a:p>
            <a:r>
              <a:rPr lang="pl-PL" dirty="0" smtClean="0"/>
              <a:t>Bookcrossing- wędrująca książka w wyznaczonym miejscu na korytarzu szkoły</a:t>
            </a:r>
          </a:p>
          <a:p>
            <a:r>
              <a:rPr lang="pl-PL" dirty="0" smtClean="0"/>
              <a:t>Narodowy Program Rozwoju Czytelnictwa</a:t>
            </a:r>
          </a:p>
          <a:p>
            <a:r>
              <a:rPr lang="pl-PL" dirty="0" smtClean="0"/>
              <a:t>Projekt Instytutu Książki „Mała książka, wielki człowiek”</a:t>
            </a:r>
          </a:p>
          <a:p>
            <a:r>
              <a:rPr lang="pl-PL" dirty="0" smtClean="0"/>
              <a:t>Imprezy czytelnicze, konkursy, wystawy książek</a:t>
            </a:r>
          </a:p>
          <a:p>
            <a:r>
              <a:rPr lang="pl-PL" dirty="0" smtClean="0"/>
              <a:t>Kiermasze książek</a:t>
            </a:r>
          </a:p>
          <a:p>
            <a:r>
              <a:rPr lang="pl-PL" dirty="0" smtClean="0"/>
              <a:t>Lekcje biblioteczne</a:t>
            </a:r>
          </a:p>
          <a:p>
            <a:r>
              <a:rPr lang="pl-PL" dirty="0" smtClean="0"/>
              <a:t>Bogaty księgozbiór w szkolnej bibliotece</a:t>
            </a:r>
          </a:p>
          <a:p>
            <a:r>
              <a:rPr lang="pl-PL" dirty="0" smtClean="0"/>
              <a:t>Wypożyczenia na wakacje, ferie</a:t>
            </a:r>
          </a:p>
          <a:p>
            <a:r>
              <a:rPr lang="pl-PL" dirty="0" smtClean="0"/>
              <a:t>Ciekawe propozycje dla uczniów i rodziców na stronie internetowej szkoły w zakładce „Biblioteka”</a:t>
            </a:r>
          </a:p>
          <a:p>
            <a:r>
              <a:rPr lang="pl-PL" dirty="0" smtClean="0"/>
              <a:t>Współpraca z Miejska Biblioteką Publiczną</a:t>
            </a:r>
          </a:p>
          <a:p>
            <a:pPr>
              <a:buNone/>
            </a:pPr>
            <a:r>
              <a:rPr lang="pl-PL" dirty="0" smtClean="0"/>
              <a:t>      (Filia nr 5)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pl-PL" dirty="0" smtClean="0"/>
              <a:t>Podsumowując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71538" y="1214422"/>
            <a:ext cx="7862150" cy="5357850"/>
          </a:xfrm>
        </p:spPr>
        <p:txBody>
          <a:bodyPr>
            <a:normAutofit fontScale="62500" lnSpcReduction="20000"/>
          </a:bodyPr>
          <a:lstStyle/>
          <a:p>
            <a:pPr lvl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GŁOŚNE SYSTEMATYCZNE CZYTANIE:</a:t>
            </a:r>
          </a:p>
          <a:p>
            <a:pPr lvl="0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lvl="0"/>
            <a:r>
              <a:rPr lang="pl-PL" dirty="0" smtClean="0"/>
              <a:t>Rozbudza zainteresowania, rozwija wyobraźnię.</a:t>
            </a:r>
          </a:p>
          <a:p>
            <a:pPr lvl="0"/>
            <a:r>
              <a:rPr lang="pl-PL" dirty="0" smtClean="0"/>
              <a:t>Stymuluje rozwój emocjonalny, rozwija wrażliwość i empatię.</a:t>
            </a:r>
          </a:p>
          <a:p>
            <a:pPr lvl="0"/>
            <a:r>
              <a:rPr lang="pl-PL" dirty="0" smtClean="0"/>
              <a:t>Uczy wartości moralnych, wpływa na zmianę negatywnych postaw na pozytywne, </a:t>
            </a:r>
          </a:p>
          <a:p>
            <a:pPr lvl="0"/>
            <a:r>
              <a:rPr lang="pl-PL" dirty="0" smtClean="0"/>
              <a:t>Pomaga w rozróżnianiu dobra od zła. </a:t>
            </a:r>
          </a:p>
          <a:p>
            <a:pPr lvl="0"/>
            <a:r>
              <a:rPr lang="pl-PL" dirty="0" smtClean="0"/>
              <a:t>Jest tanią i łatwo dostępną rozrywką; rozwija poczucie humoru.</a:t>
            </a:r>
          </a:p>
          <a:p>
            <a:pPr lvl="0"/>
            <a:r>
              <a:rPr lang="pl-PL" dirty="0" smtClean="0"/>
              <a:t>Ułatwia samodzielne czytanie, pomaga w mówieniu i czytaniu.</a:t>
            </a:r>
          </a:p>
          <a:p>
            <a:pPr lvl="0"/>
            <a:r>
              <a:rPr lang="pl-PL" dirty="0" smtClean="0"/>
              <a:t>Chroni przed uzależnieniem od telewizji.</a:t>
            </a:r>
          </a:p>
          <a:p>
            <a:pPr lvl="0"/>
            <a:r>
              <a:rPr lang="pl-PL" dirty="0" smtClean="0"/>
              <a:t>Uczy nie agresywnych sposobów rozwiązywania problemów i konfliktów</a:t>
            </a:r>
          </a:p>
          <a:p>
            <a:pPr lvl="0"/>
            <a:r>
              <a:rPr lang="pl-PL" dirty="0" smtClean="0"/>
              <a:t>Kształtuje nawyk czytania i poszerzania wiedzy na całe życie.</a:t>
            </a:r>
          </a:p>
          <a:p>
            <a:pPr lvl="0"/>
            <a:r>
              <a:rPr lang="pl-PL" dirty="0" smtClean="0"/>
              <a:t>Jest inwestycją w przyszłość dziecka. Dzieci, którym czytano, lepiej radzą sobie w szkole.  </a:t>
            </a:r>
          </a:p>
          <a:p>
            <a:pPr lvl="0"/>
            <a:r>
              <a:rPr lang="pl-PL" dirty="0" smtClean="0"/>
              <a:t>Czytanie nie wywołuje lęków i niepokoju jak telewizja.</a:t>
            </a:r>
          </a:p>
          <a:p>
            <a:pPr lvl="0"/>
            <a:r>
              <a:rPr lang="pl-PL" dirty="0" smtClean="0"/>
              <a:t>Rozładowuje napięcie i pomaga się uspokoić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2994" y="214290"/>
            <a:ext cx="8229600" cy="48117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l-PL" dirty="0" smtClean="0"/>
              <a:t>Buduje więzi między rodzicem, a dzieckiem</a:t>
            </a:r>
          </a:p>
          <a:p>
            <a:pPr lvl="0"/>
            <a:r>
              <a:rPr lang="pl-PL" dirty="0" smtClean="0"/>
              <a:t>Utożsamia czytania ze spokojem, przyjemnością, poczuciem bezpieczeństwa.</a:t>
            </a:r>
          </a:p>
          <a:p>
            <a:pPr lvl="0"/>
            <a:r>
              <a:rPr lang="pl-PL" dirty="0" smtClean="0"/>
              <a:t>Stymuluje rozwój mózgu.</a:t>
            </a:r>
          </a:p>
          <a:p>
            <a:pPr lvl="0"/>
            <a:r>
              <a:rPr lang="pl-PL" dirty="0" smtClean="0"/>
              <a:t>Ćwiczy pamięć i poprawia koncentrację (w odróżnieniu od telewizji).</a:t>
            </a:r>
          </a:p>
          <a:p>
            <a:pPr lvl="0"/>
            <a:r>
              <a:rPr lang="pl-PL" dirty="0" smtClean="0"/>
              <a:t>Uczy radzenia sobie w niektórych sytuacjach</a:t>
            </a:r>
          </a:p>
          <a:p>
            <a:pPr lvl="0"/>
            <a:r>
              <a:rPr lang="pl-PL" dirty="0" smtClean="0"/>
              <a:t>Przynosi ogromną wiedzę ogólną; rozbudowuje słownictwo.</a:t>
            </a:r>
          </a:p>
          <a:p>
            <a:pPr lvl="0"/>
            <a:r>
              <a:rPr lang="pl-PL" dirty="0" smtClean="0"/>
              <a:t>Uczy myślenia, pomaga w zrozumieniu ludzi, świata i siebie.</a:t>
            </a:r>
          </a:p>
          <a:p>
            <a:pPr lvl="0"/>
            <a:r>
              <a:rPr lang="pl-PL" dirty="0" smtClean="0"/>
              <a:t>Daje kontakt z bogactwem doświadczeń niemożliwych do zdobycia samemu (np. podróże, czy poznanie egzotycznych zwierząt).  </a:t>
            </a:r>
          </a:p>
          <a:p>
            <a:endParaRPr lang="pl-PL" dirty="0"/>
          </a:p>
        </p:txBody>
      </p:sp>
      <p:pic>
        <p:nvPicPr>
          <p:cNvPr id="14338" name="Picture 2" descr="C:\Users\user\Desktop\z26266175IER,Czytanie-z-dzieckiem-pozwala-zbudowac-z-nim-wi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152310"/>
            <a:ext cx="4429156" cy="2491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zytanie-852x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35" y="260648"/>
            <a:ext cx="7920121" cy="52800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619672" y="5733256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DZIEKUJĘ ZA UWAGĘ</a:t>
            </a:r>
          </a:p>
          <a:p>
            <a:pPr algn="ctr"/>
            <a:endParaRPr lang="pl-PL" dirty="0" smtClean="0"/>
          </a:p>
          <a:p>
            <a:pPr algn="r"/>
            <a:r>
              <a:rPr lang="pl-PL" sz="1200" dirty="0" smtClean="0"/>
              <a:t>Prezentaję przygotowała Katarzyna Dmochowska</a:t>
            </a:r>
          </a:p>
          <a:p>
            <a:pPr algn="r"/>
            <a:r>
              <a:rPr lang="pl-PL" sz="1200" dirty="0" smtClean="0"/>
              <a:t>nauczyciel bibliotekarz w Publicznej Szkole Podstawowej nr 11 im. Orląt Lwowskich w Opolu</a:t>
            </a:r>
            <a:endParaRPr lang="pl-PL" sz="1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20 minut głośnego czytania-</a:t>
            </a:r>
            <a:br>
              <a:rPr lang="pl-PL" dirty="0" smtClean="0"/>
            </a:br>
            <a:r>
              <a:rPr lang="pl-PL" dirty="0" smtClean="0"/>
              <a:t>ważna inwestycja w rozwój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57290" y="1714488"/>
            <a:ext cx="7498080" cy="48006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Zaspakajamy emocjonalne potrzeby dziecka</a:t>
            </a:r>
          </a:p>
          <a:p>
            <a:r>
              <a:rPr lang="pl-PL" sz="2800" dirty="0" smtClean="0"/>
              <a:t>Zacieśniamy łączącą nas więź</a:t>
            </a:r>
          </a:p>
          <a:p>
            <a:r>
              <a:rPr lang="pl-PL" sz="2800" dirty="0" smtClean="0"/>
              <a:t>Wyrażamy swoją miłość i zainteresowanie</a:t>
            </a:r>
          </a:p>
          <a:p>
            <a:r>
              <a:rPr lang="pl-PL" sz="2800" dirty="0" smtClean="0"/>
              <a:t>Wzmacniamy poczucie pewności siebie i wiary w swoje możliwości</a:t>
            </a:r>
          </a:p>
          <a:p>
            <a:r>
              <a:rPr lang="pl-PL" sz="2800" dirty="0" smtClean="0"/>
              <a:t>Budujemy właściwy system wartości</a:t>
            </a:r>
          </a:p>
          <a:p>
            <a:r>
              <a:rPr lang="pl-PL" sz="2800" dirty="0" smtClean="0"/>
              <a:t>Kształtujemy osobowość dziecka</a:t>
            </a:r>
            <a:endParaRPr lang="pl-PL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Korzyści płynące</a:t>
            </a:r>
            <a:br>
              <a:rPr lang="pl-PL" dirty="0" smtClean="0"/>
            </a:br>
            <a:r>
              <a:rPr lang="pl-PL" dirty="0" smtClean="0"/>
              <a:t> z głośnego czytania</a:t>
            </a:r>
            <a:endParaRPr lang="pl-PL" dirty="0"/>
          </a:p>
        </p:txBody>
      </p:sp>
      <p:pic>
        <p:nvPicPr>
          <p:cNvPr id="3074" name="Picture 2" descr="C:\Users\user\Desktop\2835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2428868"/>
            <a:ext cx="6043375" cy="394430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8143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Głośne czytanie </a:t>
            </a:r>
            <a:r>
              <a:rPr lang="pl-PL" b="1" dirty="0" smtClean="0">
                <a:solidFill>
                  <a:srgbClr val="FF0000"/>
                </a:solidFill>
              </a:rPr>
              <a:t>buduje więź pomiędzy rodzicem i dzieckiem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7858180" cy="292895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Wybrać odpowiednie miejsce, kojarzone z tą czynnością</a:t>
            </a:r>
            <a:r>
              <a:rPr lang="pl-PL" sz="1600" dirty="0" smtClean="0"/>
              <a:t> (np. pokój dziecka)</a:t>
            </a:r>
          </a:p>
          <a:p>
            <a:r>
              <a:rPr lang="pl-PL" sz="2400" dirty="0" smtClean="0"/>
              <a:t>Dostosować czas do rytmu dnia </a:t>
            </a:r>
            <a:r>
              <a:rPr lang="pl-PL" sz="1600" dirty="0" smtClean="0"/>
              <a:t>(po zajęciach obowiązkowych)</a:t>
            </a:r>
          </a:p>
          <a:p>
            <a:r>
              <a:rPr lang="pl-PL" sz="2400" dirty="0" smtClean="0"/>
              <a:t>Wytworzyć odpowiednią atmosferę </a:t>
            </a:r>
            <a:r>
              <a:rPr lang="pl-PL" sz="1600" dirty="0" smtClean="0"/>
              <a:t>(cisza, światło, ciepło)</a:t>
            </a:r>
            <a:endParaRPr lang="pl-PL" sz="1600" dirty="0"/>
          </a:p>
        </p:txBody>
      </p:sp>
      <p:pic>
        <p:nvPicPr>
          <p:cNvPr id="4098" name="Picture 2" descr="C:\Users\user\Desktop\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08" y="3357562"/>
            <a:ext cx="5429288" cy="30848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143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Głośne czytanie </a:t>
            </a:r>
            <a:r>
              <a:rPr lang="pl-PL" dirty="0" smtClean="0">
                <a:solidFill>
                  <a:srgbClr val="FF0000"/>
                </a:solidFill>
              </a:rPr>
              <a:t>zaspakaja potrzeby emocjonalne dziecka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28662" y="1928802"/>
            <a:ext cx="3657600" cy="4663440"/>
          </a:xfrm>
        </p:spPr>
        <p:txBody>
          <a:bodyPr/>
          <a:lstStyle/>
          <a:p>
            <a:r>
              <a:rPr lang="pl-PL" dirty="0" smtClean="0"/>
              <a:t>Radość </a:t>
            </a:r>
          </a:p>
          <a:p>
            <a:r>
              <a:rPr lang="pl-PL" dirty="0" smtClean="0"/>
              <a:t>Miłość </a:t>
            </a:r>
          </a:p>
          <a:p>
            <a:r>
              <a:rPr lang="pl-PL" dirty="0" smtClean="0"/>
              <a:t>Bezpieczeństwo</a:t>
            </a:r>
          </a:p>
          <a:p>
            <a:r>
              <a:rPr lang="pl-PL" dirty="0" smtClean="0"/>
              <a:t>Przynależność</a:t>
            </a:r>
          </a:p>
          <a:p>
            <a:r>
              <a:rPr lang="pl-PL" dirty="0" smtClean="0"/>
              <a:t>Szacunek</a:t>
            </a:r>
          </a:p>
        </p:txBody>
      </p:sp>
      <p:pic>
        <p:nvPicPr>
          <p:cNvPr id="5123" name="Picture 3" descr="C:\Users\user\Desktop\1048x964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857364"/>
            <a:ext cx="4857784" cy="446841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Głośne czytanie </a:t>
            </a:r>
            <a:br>
              <a:rPr lang="pl-PL" sz="3600" b="1" dirty="0" smtClean="0"/>
            </a:br>
            <a:r>
              <a:rPr lang="pl-PL" sz="3600" b="1" dirty="0" smtClean="0">
                <a:solidFill>
                  <a:srgbClr val="FF0000"/>
                </a:solidFill>
              </a:rPr>
              <a:t>wspiera rozwój psychiczny dziecka 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i wzmacnia jego poczucie własnej wartości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0100" y="1857364"/>
            <a:ext cx="8358214" cy="214314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Przekazywanie odpowiednich wzorców</a:t>
            </a:r>
          </a:p>
          <a:p>
            <a:r>
              <a:rPr lang="pl-PL" sz="2400" dirty="0" smtClean="0"/>
              <a:t>Wzmacnianie empatii</a:t>
            </a:r>
          </a:p>
          <a:p>
            <a:r>
              <a:rPr lang="pl-PL" sz="2400" dirty="0" smtClean="0"/>
              <a:t>Kształtowanie umiejętności społecznych</a:t>
            </a:r>
          </a:p>
          <a:p>
            <a:r>
              <a:rPr lang="pl-PL" sz="2400" dirty="0" smtClean="0"/>
              <a:t>Właściwe wyrażanie swoich emocji i potrzeb</a:t>
            </a:r>
          </a:p>
        </p:txBody>
      </p:sp>
      <p:pic>
        <p:nvPicPr>
          <p:cNvPr id="6146" name="Picture 2" descr="C:\Users\user\Desktop\z27024379Q,Ksiazka-dla-10-latka--Zdjecie-ilustracyj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813530"/>
            <a:ext cx="3714776" cy="28301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Głośne czytanie </a:t>
            </a:r>
            <a:r>
              <a:rPr lang="pl-PL" sz="3600" b="1" dirty="0" smtClean="0">
                <a:solidFill>
                  <a:srgbClr val="FF0000"/>
                </a:solidFill>
              </a:rPr>
              <a:t>uczy języka,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 rozwija słownictwo, 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daje swobodę w mówieniu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0100" y="1928802"/>
            <a:ext cx="7286676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Wzbogacanie  słownictwa</a:t>
            </a:r>
          </a:p>
          <a:p>
            <a:r>
              <a:rPr lang="pl-PL" sz="2400" dirty="0" smtClean="0"/>
              <a:t>Lepszy kontakt z otoczeniem</a:t>
            </a:r>
          </a:p>
          <a:p>
            <a:r>
              <a:rPr lang="pl-PL" sz="2400" dirty="0" smtClean="0"/>
              <a:t>Łatwość w przekazywaniu swoich myśli, odczuć</a:t>
            </a:r>
            <a:endParaRPr lang="pl-PL" sz="2400" dirty="0"/>
          </a:p>
        </p:txBody>
      </p:sp>
      <p:pic>
        <p:nvPicPr>
          <p:cNvPr id="7171" name="Picture 3" descr="C:\Users\user\Desktop\gettyimages-511376216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4" y="3395097"/>
            <a:ext cx="5905514" cy="332005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/>
              <a:t>GŁOŚNE CZTANIE </a:t>
            </a:r>
            <a:r>
              <a:rPr lang="pl-PL" sz="2800" b="1" dirty="0" smtClean="0">
                <a:solidFill>
                  <a:srgbClr val="FF0000"/>
                </a:solidFill>
              </a:rPr>
              <a:t>PRZYGOTOWUJE 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r>
              <a:rPr lang="pl-PL" sz="2800" b="1" dirty="0" smtClean="0">
                <a:solidFill>
                  <a:srgbClr val="FF0000"/>
                </a:solidFill>
              </a:rPr>
              <a:t>I ZACHĘCA DO SAMODZIELNEGO CZYTANIA 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0100" y="1428736"/>
            <a:ext cx="7858180" cy="2214579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Zaciekawienie techniką czytania</a:t>
            </a:r>
          </a:p>
          <a:p>
            <a:r>
              <a:rPr lang="pl-PL" dirty="0" smtClean="0"/>
              <a:t>Poznawanie liter</a:t>
            </a:r>
          </a:p>
          <a:p>
            <a:r>
              <a:rPr lang="pl-PL" dirty="0" smtClean="0"/>
              <a:t>Podejmowanie prób samodzielnego czytania</a:t>
            </a:r>
          </a:p>
          <a:p>
            <a:r>
              <a:rPr lang="pl-PL" dirty="0" smtClean="0"/>
              <a:t>Modulowanie głosu</a:t>
            </a:r>
          </a:p>
          <a:p>
            <a:r>
              <a:rPr lang="pl-PL" dirty="0" smtClean="0"/>
              <a:t>Właściwa interpretacja tekstu</a:t>
            </a:r>
          </a:p>
          <a:p>
            <a:r>
              <a:rPr lang="pl-PL" dirty="0" smtClean="0"/>
              <a:t>Analiza ilustracji</a:t>
            </a:r>
            <a:endParaRPr lang="pl-PL" dirty="0"/>
          </a:p>
        </p:txBody>
      </p:sp>
      <p:pic>
        <p:nvPicPr>
          <p:cNvPr id="8194" name="Picture 2" descr="C:\Users\user\Desktop\jak-zachecic-dziecko-do-czytania-1140x7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686805"/>
            <a:ext cx="5072098" cy="292666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Głośne czytanie </a:t>
            </a:r>
            <a:r>
              <a:rPr lang="pl-PL" b="1" dirty="0" smtClean="0">
                <a:solidFill>
                  <a:srgbClr val="FF0000"/>
                </a:solidFill>
              </a:rPr>
              <a:t>rozwija wyobraźnię i wrażliwość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85786" y="1571612"/>
            <a:ext cx="8358214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Rozmowy na temat przeczytanego tekstu</a:t>
            </a:r>
          </a:p>
          <a:p>
            <a:r>
              <a:rPr lang="pl-PL" sz="2400" dirty="0" smtClean="0"/>
              <a:t>Odróżnianie dobra od zła</a:t>
            </a:r>
          </a:p>
          <a:p>
            <a:r>
              <a:rPr lang="pl-PL" sz="2400" dirty="0" smtClean="0"/>
              <a:t>Naśladowanie pozytywnych wzorców</a:t>
            </a:r>
            <a:endParaRPr lang="pl-PL" sz="2400" dirty="0"/>
          </a:p>
        </p:txBody>
      </p:sp>
      <p:pic>
        <p:nvPicPr>
          <p:cNvPr id="9218" name="Picture 2" descr="C:\Users\user\Desktop\a_wyobraznia_LR_gra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4643470" cy="32620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668</Words>
  <Application>Microsoft Office PowerPoint</Application>
  <PresentationFormat>Pokaz na ekranie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Przesilenie</vt:lpstr>
      <vt:lpstr>Wpływ głośnego czytania  na rozwój emocjonalny dzieci w młodszym wieku szkolnym</vt:lpstr>
      <vt:lpstr>20 minut głośnego czytania- ważna inwestycja w rozwój dziecka</vt:lpstr>
      <vt:lpstr>Korzyści płynące  z głośnego czytania</vt:lpstr>
      <vt:lpstr>Głośne czytanie buduje więź pomiędzy rodzicem i dzieckiem </vt:lpstr>
      <vt:lpstr>Głośne czytanie zaspakaja potrzeby emocjonalne dziecka</vt:lpstr>
      <vt:lpstr> Głośne czytanie  wspiera rozwój psychiczny dziecka  i wzmacnia jego poczucie własnej wartości </vt:lpstr>
      <vt:lpstr> Głośne czytanie uczy języka,  rozwija słownictwo,  daje swobodę w mówieniu </vt:lpstr>
      <vt:lpstr>GŁOŚNE CZTANIE PRZYGOTOWUJE  I ZACHĘCA DO SAMODZIELNEGO CZYTANIA  </vt:lpstr>
      <vt:lpstr> Głośne czytanie rozwija wyobraźnię i wrażliwość </vt:lpstr>
      <vt:lpstr> Głośne czytania  uczy myślenia, ułatwia naukę,  poprawia koncentrację</vt:lpstr>
      <vt:lpstr> Głośne czytanie chroni  przed uzależnieniem od mediów </vt:lpstr>
      <vt:lpstr> Głośne czytanie pomaga  w rozwiązywaniu problemów  </vt:lpstr>
      <vt:lpstr>  Dlaczego czytanie jest dzisiaj ważniejsze niż kiedykolwiek  w przeszłości? </vt:lpstr>
      <vt:lpstr>Jakie książki wybieramy:</vt:lpstr>
      <vt:lpstr>Co warto czytać?</vt:lpstr>
      <vt:lpstr>Działania szkoły  promujące czytelnictwo</vt:lpstr>
      <vt:lpstr>Podsumowując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głośnego czytania na rozwój emocjonalny dzieci w młodszym wieku szkolnym</dc:title>
  <dc:creator>nauczyciel</dc:creator>
  <cp:lastModifiedBy>Nauczyciel</cp:lastModifiedBy>
  <cp:revision>28</cp:revision>
  <dcterms:created xsi:type="dcterms:W3CDTF">2021-11-22T10:34:19Z</dcterms:created>
  <dcterms:modified xsi:type="dcterms:W3CDTF">2021-12-01T07:26:50Z</dcterms:modified>
</cp:coreProperties>
</file>