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4" r:id="rId6"/>
    <p:sldId id="260" r:id="rId7"/>
    <p:sldId id="261" r:id="rId8"/>
    <p:sldId id="262" r:id="rId9"/>
    <p:sldId id="263"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8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l-PL"/>
              <a:t>Kliknij, aby edytować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4D1806B-D0EB-4835-BB85-E5FF6525B622}" type="datetimeFigureOut">
              <a:rPr lang="pl-PL" smtClean="0"/>
              <a:t>18.04.2020</a:t>
            </a:fld>
            <a:endParaRPr lang="pl-PL"/>
          </a:p>
        </p:txBody>
      </p:sp>
      <p:sp>
        <p:nvSpPr>
          <p:cNvPr id="5" name="Footer Placeholder 4"/>
          <p:cNvSpPr>
            <a:spLocks noGrp="1"/>
          </p:cNvSpPr>
          <p:nvPr>
            <p:ph type="ftr" sz="quarter" idx="11"/>
          </p:nvPr>
        </p:nvSpPr>
        <p:spPr>
          <a:xfrm>
            <a:off x="2692397" y="5037663"/>
            <a:ext cx="5214635" cy="279400"/>
          </a:xfrm>
        </p:spPr>
        <p:txBody>
          <a:bodyPr/>
          <a:lstStyle/>
          <a:p>
            <a:endParaRPr lang="pl-PL"/>
          </a:p>
        </p:txBody>
      </p:sp>
      <p:sp>
        <p:nvSpPr>
          <p:cNvPr id="6" name="Slide Number Placeholder 5"/>
          <p:cNvSpPr>
            <a:spLocks noGrp="1"/>
          </p:cNvSpPr>
          <p:nvPr>
            <p:ph type="sldNum" sz="quarter" idx="12"/>
          </p:nvPr>
        </p:nvSpPr>
        <p:spPr>
          <a:xfrm>
            <a:off x="8956900" y="5037663"/>
            <a:ext cx="551167" cy="279400"/>
          </a:xfrm>
        </p:spPr>
        <p:txBody>
          <a:bodyPr/>
          <a:lstStyle/>
          <a:p>
            <a:fld id="{FBCC979C-6CE0-4960-930F-87BD57C51035}" type="slidenum">
              <a:rPr lang="pl-PL" smtClean="0"/>
              <a:t>‹#›</a:t>
            </a:fld>
            <a:endParaRPr lang="pl-PL"/>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312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4D1806B-D0EB-4835-BB85-E5FF6525B622}" type="datetimeFigureOut">
              <a:rPr lang="pl-PL" smtClean="0"/>
              <a:t>18.04.2020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BCC979C-6CE0-4960-930F-87BD57C51035}" type="slidenum">
              <a:rPr lang="pl-PL" smtClean="0"/>
              <a:t>‹#›</a:t>
            </a:fld>
            <a:endParaRPr lang="pl-PL"/>
          </a:p>
        </p:txBody>
      </p:sp>
    </p:spTree>
    <p:extLst>
      <p:ext uri="{BB962C8B-B14F-4D97-AF65-F5344CB8AC3E}">
        <p14:creationId xmlns:p14="http://schemas.microsoft.com/office/powerpoint/2010/main" val="3267680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44D1806B-D0EB-4835-BB85-E5FF6525B622}" type="datetimeFigureOut">
              <a:rPr lang="pl-PL" smtClean="0"/>
              <a:t>18.04.2020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BCC979C-6CE0-4960-930F-87BD57C51035}" type="slidenum">
              <a:rPr lang="pl-PL" smtClean="0"/>
              <a:t>‹#›</a:t>
            </a:fld>
            <a:endParaRPr lang="pl-PL"/>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1718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44D1806B-D0EB-4835-BB85-E5FF6525B622}" type="datetimeFigureOut">
              <a:rPr lang="pl-PL" smtClean="0"/>
              <a:t>18.04.2020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BCC979C-6CE0-4960-930F-87BD57C51035}" type="slidenum">
              <a:rPr lang="pl-PL" smtClean="0"/>
              <a:t>‹#›</a:t>
            </a:fld>
            <a:endParaRPr lang="pl-PL"/>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2106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44D1806B-D0EB-4835-BB85-E5FF6525B622}" type="datetimeFigureOut">
              <a:rPr lang="pl-PL" smtClean="0"/>
              <a:t>18.04.2020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BCC979C-6CE0-4960-930F-87BD57C51035}" type="slidenum">
              <a:rPr lang="pl-PL" smtClean="0"/>
              <a:t>‹#›</a:t>
            </a:fld>
            <a:endParaRPr lang="pl-PL"/>
          </a:p>
        </p:txBody>
      </p:sp>
    </p:spTree>
    <p:extLst>
      <p:ext uri="{BB962C8B-B14F-4D97-AF65-F5344CB8AC3E}">
        <p14:creationId xmlns:p14="http://schemas.microsoft.com/office/powerpoint/2010/main" val="256700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44D1806B-D0EB-4835-BB85-E5FF6525B622}" type="datetimeFigureOut">
              <a:rPr lang="pl-PL" smtClean="0"/>
              <a:t>18.04.2020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BCC979C-6CE0-4960-930F-87BD57C51035}" type="slidenum">
              <a:rPr lang="pl-PL" smtClean="0"/>
              <a:t>‹#›</a:t>
            </a:fld>
            <a:endParaRPr lang="pl-PL"/>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7894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44D1806B-D0EB-4835-BB85-E5FF6525B622}" type="datetimeFigureOut">
              <a:rPr lang="pl-PL" smtClean="0"/>
              <a:t>18.04.2020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BCC979C-6CE0-4960-930F-87BD57C51035}" type="slidenum">
              <a:rPr lang="pl-PL" smtClean="0"/>
              <a:t>‹#›</a:t>
            </a:fld>
            <a:endParaRPr lang="pl-PL"/>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2984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4D1806B-D0EB-4835-BB85-E5FF6525B622}" type="datetimeFigureOut">
              <a:rPr lang="pl-PL" smtClean="0"/>
              <a:t>18.04.2020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BCC979C-6CE0-4960-930F-87BD57C51035}" type="slidenum">
              <a:rPr lang="pl-PL" smtClean="0"/>
              <a:t>‹#›</a:t>
            </a:fld>
            <a:endParaRPr lang="pl-P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3584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4D1806B-D0EB-4835-BB85-E5FF6525B622}" type="datetimeFigureOut">
              <a:rPr lang="pl-PL" smtClean="0"/>
              <a:t>18.04.2020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BCC979C-6CE0-4960-930F-87BD57C51035}" type="slidenum">
              <a:rPr lang="pl-PL" smtClean="0"/>
              <a:t>‹#›</a:t>
            </a:fld>
            <a:endParaRPr lang="pl-PL"/>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0349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4D1806B-D0EB-4835-BB85-E5FF6525B622}" type="datetimeFigureOut">
              <a:rPr lang="pl-PL" smtClean="0"/>
              <a:t>18.04.2020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BCC979C-6CE0-4960-930F-87BD57C51035}" type="slidenum">
              <a:rPr lang="pl-PL" smtClean="0"/>
              <a:t>‹#›</a:t>
            </a:fld>
            <a:endParaRPr lang="pl-PL"/>
          </a:p>
        </p:txBody>
      </p:sp>
    </p:spTree>
    <p:extLst>
      <p:ext uri="{BB962C8B-B14F-4D97-AF65-F5344CB8AC3E}">
        <p14:creationId xmlns:p14="http://schemas.microsoft.com/office/powerpoint/2010/main" val="1974872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l-PL"/>
              <a:t>Kliknij, aby edytować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44D1806B-D0EB-4835-BB85-E5FF6525B622}" type="datetimeFigureOut">
              <a:rPr lang="pl-PL" smtClean="0"/>
              <a:t>18.04.2020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BCC979C-6CE0-4960-930F-87BD57C51035}" type="slidenum">
              <a:rPr lang="pl-PL" smtClean="0"/>
              <a:t>‹#›</a:t>
            </a:fld>
            <a:endParaRPr lang="pl-PL"/>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3368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44D1806B-D0EB-4835-BB85-E5FF6525B622}" type="datetimeFigureOut">
              <a:rPr lang="pl-PL" smtClean="0"/>
              <a:t>18.04.2020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BCC979C-6CE0-4960-930F-87BD57C51035}" type="slidenum">
              <a:rPr lang="pl-PL" smtClean="0"/>
              <a:t>‹#›</a:t>
            </a:fld>
            <a:endParaRPr lang="pl-PL"/>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1412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44D1806B-D0EB-4835-BB85-E5FF6525B622}" type="datetimeFigureOut">
              <a:rPr lang="pl-PL" smtClean="0"/>
              <a:t>18.04.2020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FBCC979C-6CE0-4960-930F-87BD57C51035}" type="slidenum">
              <a:rPr lang="pl-PL" smtClean="0"/>
              <a:t>‹#›</a:t>
            </a:fld>
            <a:endParaRPr lang="pl-PL"/>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0877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44D1806B-D0EB-4835-BB85-E5FF6525B622}" type="datetimeFigureOut">
              <a:rPr lang="pl-PL" smtClean="0"/>
              <a:t>18.04.2020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FBCC979C-6CE0-4960-930F-87BD57C51035}" type="slidenum">
              <a:rPr lang="pl-PL" smtClean="0"/>
              <a:t>‹#›</a:t>
            </a:fld>
            <a:endParaRPr lang="pl-P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3739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D1806B-D0EB-4835-BB85-E5FF6525B622}" type="datetimeFigureOut">
              <a:rPr lang="pl-PL" smtClean="0"/>
              <a:t>18.04.2020</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FBCC979C-6CE0-4960-930F-87BD57C51035}" type="slidenum">
              <a:rPr lang="pl-PL" smtClean="0"/>
              <a:t>‹#›</a:t>
            </a:fld>
            <a:endParaRPr lang="pl-PL"/>
          </a:p>
        </p:txBody>
      </p:sp>
    </p:spTree>
    <p:extLst>
      <p:ext uri="{BB962C8B-B14F-4D97-AF65-F5344CB8AC3E}">
        <p14:creationId xmlns:p14="http://schemas.microsoft.com/office/powerpoint/2010/main" val="31719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l-PL"/>
              <a:t>Kliknij, aby edytować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4D1806B-D0EB-4835-BB85-E5FF6525B622}" type="datetimeFigureOut">
              <a:rPr lang="pl-PL" smtClean="0"/>
              <a:t>18.04.2020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BCC979C-6CE0-4960-930F-87BD57C51035}" type="slidenum">
              <a:rPr lang="pl-PL" smtClean="0"/>
              <a:t>‹#›</a:t>
            </a:fld>
            <a:endParaRPr lang="pl-PL"/>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4625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l-PL"/>
              <a:t>Kliknij, aby edytować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4D1806B-D0EB-4835-BB85-E5FF6525B622}" type="datetimeFigureOut">
              <a:rPr lang="pl-PL" smtClean="0"/>
              <a:t>18.04.2020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BCC979C-6CE0-4960-930F-87BD57C51035}" type="slidenum">
              <a:rPr lang="pl-PL" smtClean="0"/>
              <a:t>‹#›</a:t>
            </a:fld>
            <a:endParaRPr lang="pl-PL"/>
          </a:p>
        </p:txBody>
      </p:sp>
    </p:spTree>
    <p:extLst>
      <p:ext uri="{BB962C8B-B14F-4D97-AF65-F5344CB8AC3E}">
        <p14:creationId xmlns:p14="http://schemas.microsoft.com/office/powerpoint/2010/main" val="589672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4D1806B-D0EB-4835-BB85-E5FF6525B622}" type="datetimeFigureOut">
              <a:rPr lang="pl-PL" smtClean="0"/>
              <a:t>18.04.2020</a:t>
            </a:fld>
            <a:endParaRPr lang="pl-PL"/>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l-PL"/>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BCC979C-6CE0-4960-930F-87BD57C51035}" type="slidenum">
              <a:rPr lang="pl-PL" smtClean="0"/>
              <a:t>‹#›</a:t>
            </a:fld>
            <a:endParaRPr lang="pl-PL"/>
          </a:p>
        </p:txBody>
      </p:sp>
    </p:spTree>
    <p:extLst>
      <p:ext uri="{BB962C8B-B14F-4D97-AF65-F5344CB8AC3E}">
        <p14:creationId xmlns:p14="http://schemas.microsoft.com/office/powerpoint/2010/main" val="216758825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l.wikipedia.org/wiki/Albert_Einstein#cite_note-203" TargetMode="External"/><Relationship Id="rId2" Type="http://schemas.openxmlformats.org/officeDocument/2006/relationships/hyperlink" Target="https://pl.wikipedia.org/wiki/Ajnsztajn" TargetMode="External"/><Relationship Id="rId1" Type="http://schemas.openxmlformats.org/officeDocument/2006/relationships/slideLayout" Target="../slideLayouts/slideLayout2.xml"/><Relationship Id="rId4" Type="http://schemas.openxmlformats.org/officeDocument/2006/relationships/hyperlink" Target="https://pl.wikipedia.org/wiki/Albert_Einstein_World_Award_of_Science"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pl.wikipedia.org/wiki/Albert_Einstein"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pl.wikipedia.org/wiki/Fizyka_teoretyczn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pl.wikipedia.org/wiki/Franklin_Delano_Roosevel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l.wikipedia.org/wiki/Kongo_Belgijskie" TargetMode="External"/><Relationship Id="rId2" Type="http://schemas.openxmlformats.org/officeDocument/2006/relationships/hyperlink" Target="https://pl.wikipedia.org/wiki/Stany_Zjednoczone"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84788D-F54C-4B16-A3B0-A69FFF84C511}"/>
              </a:ext>
            </a:extLst>
          </p:cNvPr>
          <p:cNvSpPr>
            <a:spLocks noGrp="1"/>
          </p:cNvSpPr>
          <p:nvPr>
            <p:ph type="ctrTitle"/>
          </p:nvPr>
        </p:nvSpPr>
        <p:spPr>
          <a:xfrm>
            <a:off x="6010275" y="1809751"/>
            <a:ext cx="3497792" cy="1767950"/>
          </a:xfrm>
        </p:spPr>
        <p:txBody>
          <a:bodyPr/>
          <a:lstStyle/>
          <a:p>
            <a:pPr algn="l"/>
            <a:r>
              <a:rPr lang="pl-PL" dirty="0">
                <a:latin typeface="Courier New" panose="02070309020205020404" pitchFamily="49" charset="0"/>
                <a:cs typeface="Courier New" panose="02070309020205020404" pitchFamily="49" charset="0"/>
              </a:rPr>
              <a:t>Albert Einstein</a:t>
            </a:r>
          </a:p>
        </p:txBody>
      </p:sp>
      <p:sp>
        <p:nvSpPr>
          <p:cNvPr id="3" name="Podtytuł 2">
            <a:extLst>
              <a:ext uri="{FF2B5EF4-FFF2-40B4-BE49-F238E27FC236}">
                <a16:creationId xmlns:a16="http://schemas.microsoft.com/office/drawing/2014/main" id="{FDB595D1-25C8-40F6-A6B7-7CDC0B863C67}"/>
              </a:ext>
            </a:extLst>
          </p:cNvPr>
          <p:cNvSpPr>
            <a:spLocks noGrp="1"/>
          </p:cNvSpPr>
          <p:nvPr>
            <p:ph type="subTitle" idx="1"/>
          </p:nvPr>
        </p:nvSpPr>
        <p:spPr>
          <a:xfrm>
            <a:off x="6024976" y="3906170"/>
            <a:ext cx="3976933" cy="1367165"/>
          </a:xfrm>
        </p:spPr>
        <p:txBody>
          <a:bodyPr>
            <a:normAutofit/>
          </a:bodyPr>
          <a:lstStyle/>
          <a:p>
            <a:pPr algn="l"/>
            <a:r>
              <a:rPr lang="pl-PL" sz="1400" dirty="0">
                <a:latin typeface="Courier New" panose="02070309020205020404" pitchFamily="49" charset="0"/>
                <a:cs typeface="Courier New" panose="02070309020205020404" pitchFamily="49" charset="0"/>
              </a:rPr>
              <a:t>ur.</a:t>
            </a:r>
            <a:r>
              <a:rPr lang="pl-PL" sz="1400" b="1" dirty="0">
                <a:latin typeface="Courier New" panose="02070309020205020404" pitchFamily="49" charset="0"/>
                <a:cs typeface="Courier New" panose="02070309020205020404" pitchFamily="49" charset="0"/>
              </a:rPr>
              <a:t> 14 marca 1879 </a:t>
            </a:r>
            <a:r>
              <a:rPr lang="pl-PL" sz="1400" dirty="0">
                <a:latin typeface="Courier New" panose="02070309020205020404" pitchFamily="49" charset="0"/>
                <a:cs typeface="Courier New" panose="02070309020205020404" pitchFamily="49" charset="0"/>
              </a:rPr>
              <a:t>w Ulm </a:t>
            </a:r>
          </a:p>
          <a:p>
            <a:pPr algn="l"/>
            <a:r>
              <a:rPr lang="pl-PL" sz="1400" dirty="0">
                <a:latin typeface="Courier New" panose="02070309020205020404" pitchFamily="49" charset="0"/>
                <a:cs typeface="Courier New" panose="02070309020205020404" pitchFamily="49" charset="0"/>
              </a:rPr>
              <a:t>zm. </a:t>
            </a:r>
            <a:r>
              <a:rPr lang="pl-PL" sz="1400" b="1" dirty="0">
                <a:latin typeface="Courier New" panose="02070309020205020404" pitchFamily="49" charset="0"/>
                <a:cs typeface="Courier New" panose="02070309020205020404" pitchFamily="49" charset="0"/>
              </a:rPr>
              <a:t>18 kwietnia 1955 </a:t>
            </a:r>
            <a:r>
              <a:rPr lang="pl-PL" sz="1400" dirty="0">
                <a:latin typeface="Courier New" panose="02070309020205020404" pitchFamily="49" charset="0"/>
                <a:cs typeface="Courier New" panose="02070309020205020404" pitchFamily="49" charset="0"/>
              </a:rPr>
              <a:t>w </a:t>
            </a:r>
            <a:r>
              <a:rPr lang="pl-PL" sz="1400" dirty="0" err="1">
                <a:latin typeface="Courier New" panose="02070309020205020404" pitchFamily="49" charset="0"/>
                <a:cs typeface="Courier New" panose="02070309020205020404" pitchFamily="49" charset="0"/>
              </a:rPr>
              <a:t>Princeton</a:t>
            </a:r>
            <a:endParaRPr lang="pl-PL" sz="1400" dirty="0">
              <a:latin typeface="Courier New" panose="02070309020205020404" pitchFamily="49" charset="0"/>
              <a:cs typeface="Courier New" panose="02070309020205020404" pitchFamily="49" charset="0"/>
            </a:endParaRPr>
          </a:p>
        </p:txBody>
      </p:sp>
      <p:pic>
        <p:nvPicPr>
          <p:cNvPr id="1026" name="Picture 2" descr="Albert Einstein- Człowiek jest częścią całości • KWANTY.PL">
            <a:extLst>
              <a:ext uri="{FF2B5EF4-FFF2-40B4-BE49-F238E27FC236}">
                <a16:creationId xmlns:a16="http://schemas.microsoft.com/office/drawing/2014/main" id="{CB90BE7A-E1FC-4166-B3BB-8A31D9DB9D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263" y="1496485"/>
            <a:ext cx="4412464" cy="36735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6941967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14C01DC-3982-4E75-B6D8-6F6C49B8DFDC}"/>
              </a:ext>
            </a:extLst>
          </p:cNvPr>
          <p:cNvSpPr>
            <a:spLocks noGrp="1"/>
          </p:cNvSpPr>
          <p:nvPr>
            <p:ph type="title"/>
          </p:nvPr>
        </p:nvSpPr>
        <p:spPr/>
        <p:txBody>
          <a:bodyPr>
            <a:normAutofit fontScale="90000"/>
          </a:bodyPr>
          <a:lstStyle/>
          <a:p>
            <a:br>
              <a:rPr lang="pl-PL" dirty="0"/>
            </a:br>
            <a:r>
              <a:rPr lang="pl-PL" dirty="0">
                <a:latin typeface="Courier New" panose="02070309020205020404" pitchFamily="49" charset="0"/>
                <a:cs typeface="Courier New" panose="02070309020205020404" pitchFamily="49" charset="0"/>
              </a:rPr>
              <a:t>Upamiętnienie</a:t>
            </a:r>
            <a:br>
              <a:rPr lang="pl-PL" dirty="0">
                <a:latin typeface="Courier New" panose="02070309020205020404" pitchFamily="49" charset="0"/>
                <a:cs typeface="Courier New" panose="02070309020205020404" pitchFamily="49" charset="0"/>
              </a:rPr>
            </a:br>
            <a:endParaRPr lang="pl-PL" dirty="0">
              <a:latin typeface="Courier New" panose="02070309020205020404" pitchFamily="49" charset="0"/>
              <a:cs typeface="Courier New" panose="02070309020205020404" pitchFamily="49" charset="0"/>
            </a:endParaRPr>
          </a:p>
        </p:txBody>
      </p:sp>
      <p:sp>
        <p:nvSpPr>
          <p:cNvPr id="3" name="Symbol zastępczy zawartości 2">
            <a:extLst>
              <a:ext uri="{FF2B5EF4-FFF2-40B4-BE49-F238E27FC236}">
                <a16:creationId xmlns:a16="http://schemas.microsoft.com/office/drawing/2014/main" id="{8F273044-D576-495F-9993-CD3E4C305A2E}"/>
              </a:ext>
            </a:extLst>
          </p:cNvPr>
          <p:cNvSpPr>
            <a:spLocks noGrp="1"/>
          </p:cNvSpPr>
          <p:nvPr>
            <p:ph idx="1"/>
          </p:nvPr>
        </p:nvSpPr>
        <p:spPr/>
        <p:txBody>
          <a:bodyPr>
            <a:normAutofit fontScale="92500" lnSpcReduction="20000"/>
          </a:bodyPr>
          <a:lstStyle/>
          <a:p>
            <a:r>
              <a:rPr lang="pl-PL" dirty="0">
                <a:solidFill>
                  <a:schemeClr val="tx1"/>
                </a:solidFill>
                <a:latin typeface="Courier New" panose="02070309020205020404" pitchFamily="49" charset="0"/>
                <a:cs typeface="Courier New" panose="02070309020205020404" pitchFamily="49" charset="0"/>
              </a:rPr>
              <a:t>Pierwiastek chemiczny nr 99, z rodziny aktynowców, odkryty w połowie XX w., nazwano einstein lub ajnsztajn (łac. </a:t>
            </a:r>
            <a:r>
              <a:rPr lang="pl-PL" i="1" dirty="0" err="1">
                <a:solidFill>
                  <a:schemeClr val="tx1"/>
                </a:solidFill>
                <a:latin typeface="Courier New" panose="02070309020205020404" pitchFamily="49" charset="0"/>
                <a:cs typeface="Courier New" panose="02070309020205020404" pitchFamily="49" charset="0"/>
              </a:rPr>
              <a:t>einsteinium</a:t>
            </a:r>
            <a:r>
              <a:rPr lang="pl-PL" dirty="0">
                <a:solidFill>
                  <a:schemeClr val="tx1"/>
                </a:solidFill>
                <a:latin typeface="Courier New" panose="02070309020205020404" pitchFamily="49" charset="0"/>
                <a:cs typeface="Courier New" panose="02070309020205020404" pitchFamily="49" charset="0"/>
              </a:rPr>
              <a:t>), w skrócie Es.</a:t>
            </a:r>
          </a:p>
          <a:p>
            <a:r>
              <a:rPr lang="pl-PL" dirty="0">
                <a:solidFill>
                  <a:schemeClr val="tx1"/>
                </a:solidFill>
                <a:latin typeface="Courier New" panose="02070309020205020404" pitchFamily="49" charset="0"/>
                <a:cs typeface="Courier New" panose="02070309020205020404" pitchFamily="49" charset="0"/>
              </a:rPr>
              <a:t>W fotochemii jednostkę jednego mola fotonów nazwano einstein lub </a:t>
            </a:r>
            <a:r>
              <a:rPr lang="pl-PL" dirty="0">
                <a:solidFill>
                  <a:schemeClr val="tx1"/>
                </a:solidFill>
                <a:latin typeface="Courier New" panose="02070309020205020404" pitchFamily="49" charset="0"/>
                <a:cs typeface="Courier New" panose="02070309020205020404" pitchFamily="49" charset="0"/>
                <a:hlinkClick r:id="rId2" tooltip="Ajnsztajn">
                  <a:extLst>
                    <a:ext uri="{A12FA001-AC4F-418D-AE19-62706E023703}">
                      <ahyp:hlinkClr xmlns:ahyp="http://schemas.microsoft.com/office/drawing/2018/hyperlinkcolor" val="tx"/>
                    </a:ext>
                  </a:extLst>
                </a:hlinkClick>
              </a:rPr>
              <a:t>ajnsztajn</a:t>
            </a:r>
            <a:r>
              <a:rPr lang="pl-PL" dirty="0">
                <a:solidFill>
                  <a:schemeClr val="tx1"/>
                </a:solidFill>
                <a:latin typeface="Courier New" panose="02070309020205020404" pitchFamily="49" charset="0"/>
                <a:cs typeface="Courier New" panose="02070309020205020404" pitchFamily="49" charset="0"/>
              </a:rPr>
              <a:t>, w skrócie E.</a:t>
            </a:r>
          </a:p>
          <a:p>
            <a:r>
              <a:rPr lang="pl-PL" dirty="0">
                <a:solidFill>
                  <a:schemeClr val="tx1"/>
                </a:solidFill>
                <a:latin typeface="Courier New" panose="02070309020205020404" pitchFamily="49" charset="0"/>
                <a:cs typeface="Courier New" panose="02070309020205020404" pitchFamily="49" charset="0"/>
              </a:rPr>
              <a:t>24 listopada 1961 ulicy w Warszawie, na terenie późniejszej dzielnicy Bemowo, nadano nazwę ulicy Alberta Einsteina</a:t>
            </a:r>
            <a:r>
              <a:rPr lang="pl-PL" baseline="30000" dirty="0">
                <a:solidFill>
                  <a:schemeClr val="tx1"/>
                </a:solidFill>
                <a:latin typeface="Courier New" panose="02070309020205020404" pitchFamily="49" charset="0"/>
                <a:cs typeface="Courier New" panose="02070309020205020404" pitchFamily="49" charset="0"/>
                <a:hlinkClick r:id="rId3">
                  <a:extLst>
                    <a:ext uri="{A12FA001-AC4F-418D-AE19-62706E023703}">
                      <ahyp:hlinkClr xmlns:ahyp="http://schemas.microsoft.com/office/drawing/2018/hyperlinkcolor" val="tx"/>
                    </a:ext>
                  </a:extLst>
                </a:hlinkClick>
              </a:rPr>
              <a:t>[188]</a:t>
            </a:r>
            <a:r>
              <a:rPr lang="pl-PL" dirty="0">
                <a:solidFill>
                  <a:schemeClr val="tx1"/>
                </a:solidFill>
                <a:latin typeface="Courier New" panose="02070309020205020404" pitchFamily="49" charset="0"/>
                <a:cs typeface="Courier New" panose="02070309020205020404" pitchFamily="49" charset="0"/>
              </a:rPr>
              <a:t>.</a:t>
            </a:r>
          </a:p>
          <a:p>
            <a:r>
              <a:rPr lang="pl-PL" dirty="0">
                <a:solidFill>
                  <a:schemeClr val="tx1"/>
                </a:solidFill>
                <a:latin typeface="Courier New" panose="02070309020205020404" pitchFamily="49" charset="0"/>
                <a:cs typeface="Courier New" panose="02070309020205020404" pitchFamily="49" charset="0"/>
              </a:rPr>
              <a:t>W 1990 r. Światowa Rada Kultury zaczęła przyznawać nagrodę </a:t>
            </a:r>
            <a:r>
              <a:rPr lang="pl-PL" dirty="0">
                <a:solidFill>
                  <a:schemeClr val="tx1"/>
                </a:solidFill>
                <a:latin typeface="Courier New" panose="02070309020205020404" pitchFamily="49" charset="0"/>
                <a:cs typeface="Courier New" panose="02070309020205020404" pitchFamily="49" charset="0"/>
                <a:hlinkClick r:id="rId4" tooltip="Albert Einstein World Award of Science">
                  <a:extLst>
                    <a:ext uri="{A12FA001-AC4F-418D-AE19-62706E023703}">
                      <ahyp:hlinkClr xmlns:ahyp="http://schemas.microsoft.com/office/drawing/2018/hyperlinkcolor" val="tx"/>
                    </a:ext>
                  </a:extLst>
                </a:hlinkClick>
              </a:rPr>
              <a:t>Albert Einstein World </a:t>
            </a:r>
            <a:r>
              <a:rPr lang="pl-PL" dirty="0" err="1">
                <a:solidFill>
                  <a:schemeClr val="tx1"/>
                </a:solidFill>
                <a:latin typeface="Courier New" panose="02070309020205020404" pitchFamily="49" charset="0"/>
                <a:cs typeface="Courier New" panose="02070309020205020404" pitchFamily="49" charset="0"/>
                <a:hlinkClick r:id="rId4" tooltip="Albert Einstein World Award of Science">
                  <a:extLst>
                    <a:ext uri="{A12FA001-AC4F-418D-AE19-62706E023703}">
                      <ahyp:hlinkClr xmlns:ahyp="http://schemas.microsoft.com/office/drawing/2018/hyperlinkcolor" val="tx"/>
                    </a:ext>
                  </a:extLst>
                </a:hlinkClick>
              </a:rPr>
              <a:t>Award</a:t>
            </a:r>
            <a:r>
              <a:rPr lang="pl-PL" dirty="0">
                <a:solidFill>
                  <a:schemeClr val="tx1"/>
                </a:solidFill>
                <a:latin typeface="Courier New" panose="02070309020205020404" pitchFamily="49" charset="0"/>
                <a:cs typeface="Courier New" panose="02070309020205020404" pitchFamily="49" charset="0"/>
                <a:hlinkClick r:id="rId4" tooltip="Albert Einstein World Award of Science">
                  <a:extLst>
                    <a:ext uri="{A12FA001-AC4F-418D-AE19-62706E023703}">
                      <ahyp:hlinkClr xmlns:ahyp="http://schemas.microsoft.com/office/drawing/2018/hyperlinkcolor" val="tx"/>
                    </a:ext>
                  </a:extLst>
                </a:hlinkClick>
              </a:rPr>
              <a:t> of Science</a:t>
            </a:r>
            <a:r>
              <a:rPr lang="pl-PL" dirty="0"/>
              <a:t>.</a:t>
            </a:r>
          </a:p>
          <a:p>
            <a:endParaRPr lang="pl-PL" dirty="0"/>
          </a:p>
        </p:txBody>
      </p:sp>
    </p:spTree>
    <p:extLst>
      <p:ext uri="{BB962C8B-B14F-4D97-AF65-F5344CB8AC3E}">
        <p14:creationId xmlns:p14="http://schemas.microsoft.com/office/powerpoint/2010/main" val="2381241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0E3A1B54-C7B4-4608-974B-560FACAF23BF}"/>
              </a:ext>
            </a:extLst>
          </p:cNvPr>
          <p:cNvSpPr>
            <a:spLocks noGrp="1"/>
          </p:cNvSpPr>
          <p:nvPr>
            <p:ph type="title"/>
          </p:nvPr>
        </p:nvSpPr>
        <p:spPr>
          <a:xfrm>
            <a:off x="1181102" y="1851256"/>
            <a:ext cx="9609668" cy="1468800"/>
          </a:xfrm>
        </p:spPr>
        <p:txBody>
          <a:bodyPr>
            <a:normAutofit/>
          </a:bodyPr>
          <a:lstStyle/>
          <a:p>
            <a:pPr algn="ctr"/>
            <a:r>
              <a:rPr lang="pl-PL" sz="5400" dirty="0">
                <a:latin typeface="Courier New" panose="02070309020205020404" pitchFamily="49" charset="0"/>
                <a:cs typeface="Courier New" panose="02070309020205020404" pitchFamily="49" charset="0"/>
              </a:rPr>
              <a:t>KONIEC</a:t>
            </a:r>
          </a:p>
        </p:txBody>
      </p:sp>
      <p:sp>
        <p:nvSpPr>
          <p:cNvPr id="5" name="Symbol zastępczy tekstu 4">
            <a:extLst>
              <a:ext uri="{FF2B5EF4-FFF2-40B4-BE49-F238E27FC236}">
                <a16:creationId xmlns:a16="http://schemas.microsoft.com/office/drawing/2014/main" id="{7076CF33-0DA0-4765-BCFF-B255861C7D47}"/>
              </a:ext>
            </a:extLst>
          </p:cNvPr>
          <p:cNvSpPr>
            <a:spLocks noGrp="1"/>
          </p:cNvSpPr>
          <p:nvPr>
            <p:ph type="body" idx="1"/>
          </p:nvPr>
        </p:nvSpPr>
        <p:spPr/>
        <p:txBody>
          <a:bodyPr/>
          <a:lstStyle/>
          <a:p>
            <a:r>
              <a:rPr lang="pl-PL" dirty="0"/>
              <a:t>Źródło: </a:t>
            </a:r>
            <a:r>
              <a:rPr lang="pl-PL" dirty="0">
                <a:hlinkClick r:id="rId2"/>
              </a:rPr>
              <a:t>https://pl.wikipedia.org/wiki/Albert_Einstein</a:t>
            </a:r>
            <a:endParaRPr lang="pl-PL" dirty="0"/>
          </a:p>
        </p:txBody>
      </p:sp>
    </p:spTree>
    <p:extLst>
      <p:ext uri="{BB962C8B-B14F-4D97-AF65-F5344CB8AC3E}">
        <p14:creationId xmlns:p14="http://schemas.microsoft.com/office/powerpoint/2010/main" val="1265006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E1ADEB4-CD33-4E05-948E-BD9BBDE875E0}"/>
              </a:ext>
            </a:extLst>
          </p:cNvPr>
          <p:cNvSpPr>
            <a:spLocks noGrp="1"/>
          </p:cNvSpPr>
          <p:nvPr>
            <p:ph type="title"/>
          </p:nvPr>
        </p:nvSpPr>
        <p:spPr>
          <a:xfrm>
            <a:off x="1295402" y="982132"/>
            <a:ext cx="6019798" cy="1379328"/>
          </a:xfrm>
        </p:spPr>
        <p:txBody>
          <a:bodyPr>
            <a:normAutofit fontScale="90000"/>
          </a:bodyPr>
          <a:lstStyle/>
          <a:p>
            <a:pPr algn="l"/>
            <a:r>
              <a:rPr lang="pl-PL" dirty="0">
                <a:latin typeface="Courier New" panose="02070309020205020404" pitchFamily="49" charset="0"/>
                <a:cs typeface="Courier New" panose="02070309020205020404" pitchFamily="49" charset="0"/>
              </a:rPr>
              <a:t>Rodzina i pochodzenie</a:t>
            </a:r>
          </a:p>
        </p:txBody>
      </p:sp>
      <p:sp>
        <p:nvSpPr>
          <p:cNvPr id="3" name="Symbol zastępczy zawartości 2">
            <a:extLst>
              <a:ext uri="{FF2B5EF4-FFF2-40B4-BE49-F238E27FC236}">
                <a16:creationId xmlns:a16="http://schemas.microsoft.com/office/drawing/2014/main" id="{7ACB345F-7A03-411B-992E-FE1E1B29382D}"/>
              </a:ext>
            </a:extLst>
          </p:cNvPr>
          <p:cNvSpPr>
            <a:spLocks noGrp="1"/>
          </p:cNvSpPr>
          <p:nvPr>
            <p:ph idx="1"/>
          </p:nvPr>
        </p:nvSpPr>
        <p:spPr>
          <a:xfrm>
            <a:off x="1304280" y="2978007"/>
            <a:ext cx="6019798" cy="3542027"/>
          </a:xfrm>
        </p:spPr>
        <p:txBody>
          <a:bodyPr/>
          <a:lstStyle/>
          <a:p>
            <a:pPr marL="0" indent="0">
              <a:buNone/>
            </a:pPr>
            <a:r>
              <a:rPr lang="pl-PL" dirty="0">
                <a:latin typeface="Courier New" panose="02070309020205020404" pitchFamily="49" charset="0"/>
                <a:cs typeface="Courier New" panose="02070309020205020404" pitchFamily="49" charset="0"/>
              </a:rPr>
              <a:t>Jego matką była </a:t>
            </a:r>
            <a:r>
              <a:rPr lang="pl-PL" b="1" dirty="0">
                <a:latin typeface="Courier New" panose="02070309020205020404" pitchFamily="49" charset="0"/>
                <a:cs typeface="Courier New" panose="02070309020205020404" pitchFamily="49" charset="0"/>
              </a:rPr>
              <a:t>Paulina Einstein</a:t>
            </a:r>
            <a:r>
              <a:rPr lang="pl-PL" dirty="0">
                <a:latin typeface="Courier New" panose="02070309020205020404" pitchFamily="49" charset="0"/>
                <a:cs typeface="Courier New" panose="02070309020205020404" pitchFamily="49" charset="0"/>
              </a:rPr>
              <a:t> (z domu Koch), a ojcem – </a:t>
            </a:r>
            <a:r>
              <a:rPr lang="pl-PL" b="1" dirty="0">
                <a:latin typeface="Courier New" panose="02070309020205020404" pitchFamily="49" charset="0"/>
                <a:cs typeface="Courier New" panose="02070309020205020404" pitchFamily="49" charset="0"/>
              </a:rPr>
              <a:t>Hermann Einstein</a:t>
            </a:r>
            <a:r>
              <a:rPr lang="pl-PL" dirty="0">
                <a:latin typeface="Courier New" panose="02070309020205020404" pitchFamily="49" charset="0"/>
                <a:cs typeface="Courier New" panose="02070309020205020404" pitchFamily="49" charset="0"/>
              </a:rPr>
              <a:t>. Oboje byli Żydami. Miał również brata </a:t>
            </a:r>
            <a:r>
              <a:rPr lang="pl-PL" b="1" dirty="0">
                <a:latin typeface="Courier New" panose="02070309020205020404" pitchFamily="49" charset="0"/>
                <a:cs typeface="Courier New" panose="02070309020205020404" pitchFamily="49" charset="0"/>
              </a:rPr>
              <a:t>Jacoba</a:t>
            </a:r>
            <a:r>
              <a:rPr lang="pl-PL" dirty="0">
                <a:latin typeface="Courier New" panose="02070309020205020404" pitchFamily="49" charset="0"/>
                <a:cs typeface="Courier New" panose="02070309020205020404" pitchFamily="49" charset="0"/>
              </a:rPr>
              <a:t> i siostrę </a:t>
            </a:r>
            <a:r>
              <a:rPr lang="pl-PL" b="1" dirty="0">
                <a:latin typeface="Courier New" panose="02070309020205020404" pitchFamily="49" charset="0"/>
                <a:cs typeface="Courier New" panose="02070309020205020404" pitchFamily="49" charset="0"/>
              </a:rPr>
              <a:t>Marię</a:t>
            </a:r>
            <a:r>
              <a:rPr lang="pl-PL" dirty="0">
                <a:latin typeface="Courier New" panose="02070309020205020404" pitchFamily="49" charset="0"/>
                <a:cs typeface="Courier New" panose="02070309020205020404" pitchFamily="49" charset="0"/>
              </a:rPr>
              <a:t>.</a:t>
            </a:r>
          </a:p>
        </p:txBody>
      </p:sp>
      <p:pic>
        <p:nvPicPr>
          <p:cNvPr id="2050" name="Picture 2">
            <a:extLst>
              <a:ext uri="{FF2B5EF4-FFF2-40B4-BE49-F238E27FC236}">
                <a16:creationId xmlns:a16="http://schemas.microsoft.com/office/drawing/2014/main" id="{13261AC4-50DA-42FF-BEBC-DD541D3CD4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771">
            <a:off x="7409895" y="509358"/>
            <a:ext cx="3943350" cy="57150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2" name="Picture 4">
            <a:extLst>
              <a:ext uri="{FF2B5EF4-FFF2-40B4-BE49-F238E27FC236}">
                <a16:creationId xmlns:a16="http://schemas.microsoft.com/office/drawing/2014/main" id="{4C97FC1B-2AAA-4397-8491-E1E8AC563F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6625" y="2408232"/>
            <a:ext cx="2805733" cy="39457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53192517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6486BF5-19C4-4595-9135-BD09C502B565}"/>
              </a:ext>
            </a:extLst>
          </p:cNvPr>
          <p:cNvSpPr>
            <a:spLocks noGrp="1"/>
          </p:cNvSpPr>
          <p:nvPr>
            <p:ph type="title"/>
          </p:nvPr>
        </p:nvSpPr>
        <p:spPr/>
        <p:txBody>
          <a:bodyPr/>
          <a:lstStyle/>
          <a:p>
            <a:r>
              <a:rPr lang="pl-PL" dirty="0">
                <a:latin typeface="Courier New" panose="02070309020205020404" pitchFamily="49" charset="0"/>
                <a:cs typeface="Courier New" panose="02070309020205020404" pitchFamily="49" charset="0"/>
              </a:rPr>
              <a:t>Edukacja</a:t>
            </a:r>
          </a:p>
        </p:txBody>
      </p:sp>
      <p:sp>
        <p:nvSpPr>
          <p:cNvPr id="3" name="Symbol zastępczy zawartości 2">
            <a:extLst>
              <a:ext uri="{FF2B5EF4-FFF2-40B4-BE49-F238E27FC236}">
                <a16:creationId xmlns:a16="http://schemas.microsoft.com/office/drawing/2014/main" id="{70ADD20E-026D-4E5E-BF05-9377F34E0FE1}"/>
              </a:ext>
            </a:extLst>
          </p:cNvPr>
          <p:cNvSpPr>
            <a:spLocks noGrp="1"/>
          </p:cNvSpPr>
          <p:nvPr>
            <p:ph idx="1"/>
          </p:nvPr>
        </p:nvSpPr>
        <p:spPr/>
        <p:txBody>
          <a:bodyPr>
            <a:normAutofit/>
          </a:bodyPr>
          <a:lstStyle/>
          <a:p>
            <a:r>
              <a:rPr lang="pl-PL" sz="1600" dirty="0">
                <a:latin typeface="Courier New" panose="02070309020205020404" pitchFamily="49" charset="0"/>
                <a:cs typeface="Courier New" panose="02070309020205020404" pitchFamily="49" charset="0"/>
              </a:rPr>
              <a:t>W </a:t>
            </a:r>
            <a:r>
              <a:rPr lang="pl-PL" sz="1600" b="1" dirty="0">
                <a:latin typeface="Courier New" panose="02070309020205020404" pitchFamily="49" charset="0"/>
                <a:cs typeface="Courier New" panose="02070309020205020404" pitchFamily="49" charset="0"/>
              </a:rPr>
              <a:t>1886</a:t>
            </a:r>
            <a:r>
              <a:rPr lang="pl-PL" sz="1600" dirty="0">
                <a:latin typeface="Courier New" panose="02070309020205020404" pitchFamily="49" charset="0"/>
                <a:cs typeface="Courier New" panose="02070309020205020404" pitchFamily="49" charset="0"/>
              </a:rPr>
              <a:t> r. zaczął uczęszczać do szkoły powszechnej, gdzie był jednym z najlepszych uczniów</a:t>
            </a:r>
          </a:p>
          <a:p>
            <a:r>
              <a:rPr lang="pl-PL" sz="1600" dirty="0">
                <a:latin typeface="Courier New" panose="02070309020205020404" pitchFamily="49" charset="0"/>
                <a:cs typeface="Courier New" panose="02070309020205020404" pitchFamily="49" charset="0"/>
              </a:rPr>
              <a:t>Od </a:t>
            </a:r>
            <a:r>
              <a:rPr lang="pl-PL" sz="1600" b="1" dirty="0">
                <a:latin typeface="Courier New" panose="02070309020205020404" pitchFamily="49" charset="0"/>
                <a:cs typeface="Courier New" panose="02070309020205020404" pitchFamily="49" charset="0"/>
              </a:rPr>
              <a:t>1888</a:t>
            </a:r>
            <a:r>
              <a:rPr lang="pl-PL" sz="1600" dirty="0">
                <a:latin typeface="Courier New" panose="02070309020205020404" pitchFamily="49" charset="0"/>
                <a:cs typeface="Courier New" panose="02070309020205020404" pitchFamily="49" charset="0"/>
              </a:rPr>
              <a:t> r. chodził do katolickiego </a:t>
            </a:r>
            <a:r>
              <a:rPr lang="pl-PL" sz="1600" b="1" dirty="0">
                <a:latin typeface="Courier New" panose="02070309020205020404" pitchFamily="49" charset="0"/>
                <a:cs typeface="Courier New" panose="02070309020205020404" pitchFamily="49" charset="0"/>
              </a:rPr>
              <a:t>Gimnazjum </a:t>
            </a:r>
            <a:r>
              <a:rPr lang="pl-PL" sz="1600" b="1" dirty="0" err="1">
                <a:latin typeface="Courier New" panose="02070309020205020404" pitchFamily="49" charset="0"/>
                <a:cs typeface="Courier New" panose="02070309020205020404" pitchFamily="49" charset="0"/>
              </a:rPr>
              <a:t>Luitpolda</a:t>
            </a:r>
            <a:r>
              <a:rPr lang="pl-PL" sz="1600" b="1" dirty="0">
                <a:latin typeface="Courier New" panose="02070309020205020404" pitchFamily="49" charset="0"/>
                <a:cs typeface="Courier New" panose="02070309020205020404" pitchFamily="49" charset="0"/>
              </a:rPr>
              <a:t> w Monachium</a:t>
            </a:r>
          </a:p>
          <a:p>
            <a:r>
              <a:rPr lang="pl-PL" sz="1600" dirty="0">
                <a:latin typeface="Courier New" panose="02070309020205020404" pitchFamily="49" charset="0"/>
                <a:cs typeface="Courier New" panose="02070309020205020404" pitchFamily="49" charset="0"/>
              </a:rPr>
              <a:t>We wrześniu </a:t>
            </a:r>
            <a:r>
              <a:rPr lang="pl-PL" sz="1600" b="1" dirty="0">
                <a:latin typeface="Courier New" panose="02070309020205020404" pitchFamily="49" charset="0"/>
                <a:cs typeface="Courier New" panose="02070309020205020404" pitchFamily="49" charset="0"/>
              </a:rPr>
              <a:t>1896 </a:t>
            </a:r>
            <a:r>
              <a:rPr lang="pl-PL" sz="1600" dirty="0">
                <a:latin typeface="Courier New" panose="02070309020205020404" pitchFamily="49" charset="0"/>
                <a:cs typeface="Courier New" panose="02070309020205020404" pitchFamily="49" charset="0"/>
              </a:rPr>
              <a:t>r. zdał maturę w </a:t>
            </a:r>
            <a:r>
              <a:rPr lang="pl-PL" sz="1600" b="1" dirty="0" err="1">
                <a:latin typeface="Courier New" panose="02070309020205020404" pitchFamily="49" charset="0"/>
                <a:cs typeface="Courier New" panose="02070309020205020404" pitchFamily="49" charset="0"/>
              </a:rPr>
              <a:t>Arau</a:t>
            </a:r>
            <a:r>
              <a:rPr lang="pl-PL" sz="1600" dirty="0">
                <a:latin typeface="Courier New" panose="02070309020205020404" pitchFamily="49" charset="0"/>
                <a:cs typeface="Courier New" panose="02070309020205020404" pitchFamily="49" charset="0"/>
              </a:rPr>
              <a:t> (Szwajcaria)</a:t>
            </a:r>
          </a:p>
          <a:p>
            <a:r>
              <a:rPr lang="pl-PL" sz="1600" dirty="0">
                <a:latin typeface="Courier New" panose="02070309020205020404" pitchFamily="49" charset="0"/>
                <a:cs typeface="Courier New" panose="02070309020205020404" pitchFamily="49" charset="0"/>
              </a:rPr>
              <a:t>W </a:t>
            </a:r>
            <a:r>
              <a:rPr lang="pl-PL" sz="1600" b="1" dirty="0">
                <a:latin typeface="Courier New" panose="02070309020205020404" pitchFamily="49" charset="0"/>
                <a:cs typeface="Courier New" panose="02070309020205020404" pitchFamily="49" charset="0"/>
              </a:rPr>
              <a:t>1900</a:t>
            </a:r>
            <a:r>
              <a:rPr lang="pl-PL" sz="1600" dirty="0">
                <a:latin typeface="Courier New" panose="02070309020205020404" pitchFamily="49" charset="0"/>
                <a:cs typeface="Courier New" panose="02070309020205020404" pitchFamily="49" charset="0"/>
              </a:rPr>
              <a:t> r. przystąpił do egzaminów końcowych na studiach</a:t>
            </a:r>
          </a:p>
          <a:p>
            <a:r>
              <a:rPr lang="pl-PL" sz="1600" dirty="0">
                <a:latin typeface="Courier New" panose="02070309020205020404" pitchFamily="49" charset="0"/>
                <a:cs typeface="Courier New" panose="02070309020205020404" pitchFamily="49" charset="0"/>
              </a:rPr>
              <a:t>W marcu </a:t>
            </a:r>
            <a:r>
              <a:rPr lang="pl-PL" sz="1600" b="1" dirty="0">
                <a:latin typeface="Courier New" panose="02070309020205020404" pitchFamily="49" charset="0"/>
                <a:cs typeface="Courier New" panose="02070309020205020404" pitchFamily="49" charset="0"/>
              </a:rPr>
              <a:t>1909 </a:t>
            </a:r>
            <a:r>
              <a:rPr lang="pl-PL" sz="1600" dirty="0">
                <a:latin typeface="Courier New" panose="02070309020205020404" pitchFamily="49" charset="0"/>
                <a:cs typeface="Courier New" panose="02070309020205020404" pitchFamily="49" charset="0"/>
              </a:rPr>
              <a:t>r. został </a:t>
            </a:r>
            <a:r>
              <a:rPr lang="pl-PL" sz="1600" b="1" dirty="0">
                <a:latin typeface="Courier New" panose="02070309020205020404" pitchFamily="49" charset="0"/>
                <a:cs typeface="Courier New" panose="02070309020205020404" pitchFamily="49" charset="0"/>
              </a:rPr>
              <a:t>profesorem nadzwyczajnym fizyki</a:t>
            </a:r>
            <a:r>
              <a:rPr lang="pl-PL" sz="1600" b="1" dirty="0">
                <a:latin typeface="Courier New" panose="02070309020205020404" pitchFamily="49" charset="0"/>
                <a:cs typeface="Courier New" panose="02070309020205020404" pitchFamily="49" charset="0"/>
                <a:hlinkClick r:id="rId2" tooltip="Fizyka teoretyczna"/>
              </a:rPr>
              <a:t> </a:t>
            </a:r>
            <a:r>
              <a:rPr lang="pl-PL" sz="1600" b="1" dirty="0">
                <a:latin typeface="Courier New" panose="02070309020205020404" pitchFamily="49" charset="0"/>
                <a:cs typeface="Courier New" panose="02070309020205020404" pitchFamily="49" charset="0"/>
              </a:rPr>
              <a:t>teoretycznej </a:t>
            </a:r>
            <a:r>
              <a:rPr lang="pl-PL" sz="1600" dirty="0">
                <a:latin typeface="Courier New" panose="02070309020205020404" pitchFamily="49" charset="0"/>
                <a:cs typeface="Courier New" panose="02070309020205020404" pitchFamily="49" charset="0"/>
              </a:rPr>
              <a:t>na uniwersytecie w Zurychu</a:t>
            </a:r>
          </a:p>
          <a:p>
            <a:endParaRPr lang="pl-PL" sz="1600" dirty="0">
              <a:latin typeface="Courier New" panose="02070309020205020404" pitchFamily="49" charset="0"/>
              <a:cs typeface="Courier New" panose="02070309020205020404" pitchFamily="49" charset="0"/>
            </a:endParaRPr>
          </a:p>
          <a:p>
            <a:endParaRPr lang="pl-PL" sz="1600" dirty="0">
              <a:latin typeface="Courier New" panose="02070309020205020404" pitchFamily="49" charset="0"/>
              <a:cs typeface="Courier New" panose="02070309020205020404" pitchFamily="49" charset="0"/>
            </a:endParaRPr>
          </a:p>
        </p:txBody>
      </p:sp>
      <p:pic>
        <p:nvPicPr>
          <p:cNvPr id="1026" name="Picture 2">
            <a:extLst>
              <a:ext uri="{FF2B5EF4-FFF2-40B4-BE49-F238E27FC236}">
                <a16:creationId xmlns:a16="http://schemas.microsoft.com/office/drawing/2014/main" id="{56739F3E-AFFF-440E-98EC-5F7CB9F26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3287">
            <a:off x="9040572" y="3668610"/>
            <a:ext cx="2166690" cy="283227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46314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EDB63D-89D4-486B-AF14-C626432AE03D}"/>
              </a:ext>
            </a:extLst>
          </p:cNvPr>
          <p:cNvSpPr>
            <a:spLocks noGrp="1"/>
          </p:cNvSpPr>
          <p:nvPr>
            <p:ph type="title"/>
          </p:nvPr>
        </p:nvSpPr>
        <p:spPr/>
        <p:txBody>
          <a:bodyPr/>
          <a:lstStyle/>
          <a:p>
            <a:r>
              <a:rPr lang="pl-PL" dirty="0">
                <a:latin typeface="Courier New" panose="02070309020205020404" pitchFamily="49" charset="0"/>
                <a:cs typeface="Courier New" panose="02070309020205020404" pitchFamily="49" charset="0"/>
              </a:rPr>
              <a:t>Ogólna teoria względności</a:t>
            </a:r>
          </a:p>
        </p:txBody>
      </p:sp>
      <p:sp>
        <p:nvSpPr>
          <p:cNvPr id="3" name="Symbol zastępczy zawartości 2">
            <a:extLst>
              <a:ext uri="{FF2B5EF4-FFF2-40B4-BE49-F238E27FC236}">
                <a16:creationId xmlns:a16="http://schemas.microsoft.com/office/drawing/2014/main" id="{D8D0AAED-C9E4-4E8A-A43A-125A8CD6DBED}"/>
              </a:ext>
            </a:extLst>
          </p:cNvPr>
          <p:cNvSpPr>
            <a:spLocks noGrp="1"/>
          </p:cNvSpPr>
          <p:nvPr>
            <p:ph idx="1"/>
          </p:nvPr>
        </p:nvSpPr>
        <p:spPr>
          <a:xfrm>
            <a:off x="5157925" y="2556932"/>
            <a:ext cx="5738671" cy="3318936"/>
          </a:xfrm>
        </p:spPr>
        <p:txBody>
          <a:bodyPr>
            <a:normAutofit/>
          </a:bodyPr>
          <a:lstStyle/>
          <a:p>
            <a:r>
              <a:rPr lang="pl-PL" sz="1800" b="1" dirty="0">
                <a:latin typeface="Courier New" panose="02070309020205020404" pitchFamily="49" charset="0"/>
                <a:cs typeface="Courier New" panose="02070309020205020404" pitchFamily="49" charset="0"/>
              </a:rPr>
              <a:t>25 listopada 1915 r.</a:t>
            </a:r>
            <a:r>
              <a:rPr lang="pl-PL" sz="1800" dirty="0">
                <a:latin typeface="Courier New" panose="02070309020205020404" pitchFamily="49" charset="0"/>
                <a:cs typeface="Courier New" panose="02070309020205020404" pitchFamily="49" charset="0"/>
              </a:rPr>
              <a:t> Einstein przedstawił </a:t>
            </a:r>
            <a:r>
              <a:rPr lang="pl-PL" sz="1800" b="1" dirty="0">
                <a:latin typeface="Courier New" panose="02070309020205020404" pitchFamily="49" charset="0"/>
                <a:cs typeface="Courier New" panose="02070309020205020404" pitchFamily="49" charset="0"/>
              </a:rPr>
              <a:t>ogólną teorię względności</a:t>
            </a:r>
            <a:r>
              <a:rPr lang="pl-PL" sz="1800" dirty="0">
                <a:latin typeface="Courier New" panose="02070309020205020404" pitchFamily="49" charset="0"/>
                <a:cs typeface="Courier New" panose="02070309020205020404" pitchFamily="49" charset="0"/>
              </a:rPr>
              <a:t>. </a:t>
            </a:r>
          </a:p>
          <a:p>
            <a:r>
              <a:rPr lang="pl-PL" sz="1800" dirty="0">
                <a:latin typeface="Courier New" panose="02070309020205020404" pitchFamily="49" charset="0"/>
                <a:cs typeface="Courier New" panose="02070309020205020404" pitchFamily="49" charset="0"/>
              </a:rPr>
              <a:t>Stwierdza ona równoważność grawitacji i przyspieszenia oraz opisuje różnice między geometrią euklidesową a geometrią w silnych polach grawitacyjnych. Teoria przewiduje również znacznie silniejsze niż w teorii Newtona odchylenie toru światła przechodzącego obok gwiazdy.</a:t>
            </a:r>
          </a:p>
        </p:txBody>
      </p:sp>
      <p:pic>
        <p:nvPicPr>
          <p:cNvPr id="2050" name="Picture 2">
            <a:extLst>
              <a:ext uri="{FF2B5EF4-FFF2-40B4-BE49-F238E27FC236}">
                <a16:creationId xmlns:a16="http://schemas.microsoft.com/office/drawing/2014/main" id="{2568139B-FF83-4717-987A-BEB32CD6D2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52699">
            <a:off x="1620177" y="2229610"/>
            <a:ext cx="3094240" cy="39735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170688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88D96CE-798D-4302-92F9-6C5007976FAD}"/>
              </a:ext>
            </a:extLst>
          </p:cNvPr>
          <p:cNvSpPr>
            <a:spLocks noGrp="1"/>
          </p:cNvSpPr>
          <p:nvPr>
            <p:ph type="title"/>
          </p:nvPr>
        </p:nvSpPr>
        <p:spPr/>
        <p:txBody>
          <a:bodyPr/>
          <a:lstStyle/>
          <a:p>
            <a:r>
              <a:rPr lang="pl-PL" dirty="0">
                <a:latin typeface="Courier New" panose="02070309020205020404" pitchFamily="49" charset="0"/>
                <a:cs typeface="Courier New" panose="02070309020205020404" pitchFamily="49" charset="0"/>
              </a:rPr>
              <a:t>Nagroda Nobla</a:t>
            </a:r>
          </a:p>
        </p:txBody>
      </p:sp>
      <p:sp>
        <p:nvSpPr>
          <p:cNvPr id="3" name="Podtytuł 2">
            <a:extLst>
              <a:ext uri="{FF2B5EF4-FFF2-40B4-BE49-F238E27FC236}">
                <a16:creationId xmlns:a16="http://schemas.microsoft.com/office/drawing/2014/main" id="{1E64CFA9-DE2A-4C6E-A91E-A96340BDFFDE}"/>
              </a:ext>
            </a:extLst>
          </p:cNvPr>
          <p:cNvSpPr>
            <a:spLocks noGrp="1"/>
          </p:cNvSpPr>
          <p:nvPr>
            <p:ph type="subTitle" idx="4294967295"/>
          </p:nvPr>
        </p:nvSpPr>
        <p:spPr>
          <a:xfrm>
            <a:off x="1409699" y="2986087"/>
            <a:ext cx="9372601" cy="2000252"/>
          </a:xfrm>
        </p:spPr>
        <p:txBody>
          <a:bodyPr>
            <a:normAutofit lnSpcReduction="10000"/>
          </a:bodyPr>
          <a:lstStyle/>
          <a:p>
            <a:r>
              <a:rPr lang="pl-PL" dirty="0"/>
              <a:t>Albert Einstein był nominowany do Nagrody Nobla jedenastokrotnie – prawie corocznie w latach 1910–1922, z wyjątkiem 1911 i 1915</a:t>
            </a:r>
            <a:r>
              <a:rPr lang="pl-PL" baseline="30000" dirty="0"/>
              <a:t>.</a:t>
            </a:r>
          </a:p>
          <a:p>
            <a:r>
              <a:rPr lang="pl-PL" dirty="0"/>
              <a:t>Otrzymał ją dopiero </a:t>
            </a:r>
            <a:r>
              <a:rPr lang="pl-PL" b="1" dirty="0"/>
              <a:t>w 1922 </a:t>
            </a:r>
            <a:r>
              <a:rPr lang="pl-PL" dirty="0"/>
              <a:t>r.  Ale nie za teorię względności ale </a:t>
            </a:r>
            <a:r>
              <a:rPr lang="pl-PL" i="1" dirty="0"/>
              <a:t>„za zasługi dla fizyki teoretycznej, szczególnie za odkrycie praw rządzących efektem fotoelektrycznym”.</a:t>
            </a:r>
          </a:p>
        </p:txBody>
      </p:sp>
    </p:spTree>
    <p:extLst>
      <p:ext uri="{BB962C8B-B14F-4D97-AF65-F5344CB8AC3E}">
        <p14:creationId xmlns:p14="http://schemas.microsoft.com/office/powerpoint/2010/main" val="387505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DDD0D5-812C-4347-AAAC-E5D50F838520}"/>
              </a:ext>
            </a:extLst>
          </p:cNvPr>
          <p:cNvSpPr>
            <a:spLocks noGrp="1"/>
          </p:cNvSpPr>
          <p:nvPr>
            <p:ph type="title"/>
          </p:nvPr>
        </p:nvSpPr>
        <p:spPr/>
        <p:txBody>
          <a:bodyPr/>
          <a:lstStyle/>
          <a:p>
            <a:r>
              <a:rPr lang="pl-PL" dirty="0">
                <a:latin typeface="Courier New" panose="02070309020205020404" pitchFamily="49" charset="0"/>
                <a:cs typeface="Courier New" panose="02070309020205020404" pitchFamily="49" charset="0"/>
              </a:rPr>
              <a:t>Emigracja</a:t>
            </a:r>
          </a:p>
        </p:txBody>
      </p:sp>
      <p:sp>
        <p:nvSpPr>
          <p:cNvPr id="3" name="Symbol zastępczy zawartości 2">
            <a:extLst>
              <a:ext uri="{FF2B5EF4-FFF2-40B4-BE49-F238E27FC236}">
                <a16:creationId xmlns:a16="http://schemas.microsoft.com/office/drawing/2014/main" id="{7B75570E-4493-4E42-A063-9FDF0EFD1CEE}"/>
              </a:ext>
            </a:extLst>
          </p:cNvPr>
          <p:cNvSpPr>
            <a:spLocks noGrp="1"/>
          </p:cNvSpPr>
          <p:nvPr>
            <p:ph sz="half" idx="1"/>
          </p:nvPr>
        </p:nvSpPr>
        <p:spPr/>
        <p:txBody>
          <a:bodyPr>
            <a:normAutofit fontScale="85000" lnSpcReduction="10000"/>
          </a:bodyPr>
          <a:lstStyle/>
          <a:p>
            <a:r>
              <a:rPr lang="pl-PL" sz="1700" b="1" dirty="0">
                <a:latin typeface="Courier New" panose="02070309020205020404" pitchFamily="49" charset="0"/>
                <a:cs typeface="Courier New" panose="02070309020205020404" pitchFamily="49" charset="0"/>
              </a:rPr>
              <a:t>10 grudnia 1932 r. </a:t>
            </a:r>
            <a:r>
              <a:rPr lang="pl-PL" sz="1700" dirty="0">
                <a:latin typeface="Courier New" panose="02070309020205020404" pitchFamily="49" charset="0"/>
                <a:cs typeface="Courier New" panose="02070309020205020404" pitchFamily="49" charset="0"/>
              </a:rPr>
              <a:t>Einstein trzeci raz wypłynął do USA. 30 stycznia 1933 r. naziści doszli do władzy, a Adolf Hitler został kanclerzem Niemiec. Einstein, dowiedziawszy się o tym oświadczył, że nie wraca do Europy. W tym czasie otrzymywał oferty pracy z Jerozolimy, Oksfordu, Lejdy, Madrytu i Paryża. Wszystkie odrzucił. 7 października 1933 r. wypłynął ostatecznie po krótkiej wizycie w Europie z żoną, asystentem i sekretarką do Ameryki</a:t>
            </a:r>
            <a:r>
              <a:rPr lang="pl-PL" sz="1700" baseline="30000" dirty="0">
                <a:latin typeface="Courier New" panose="02070309020205020404" pitchFamily="49" charset="0"/>
                <a:cs typeface="Courier New" panose="02070309020205020404" pitchFamily="49" charset="0"/>
              </a:rPr>
              <a:t>.</a:t>
            </a:r>
            <a:r>
              <a:rPr lang="pl-PL" sz="1700" dirty="0"/>
              <a:t> </a:t>
            </a:r>
          </a:p>
          <a:p>
            <a:r>
              <a:rPr lang="pl-PL" sz="1700" b="1" dirty="0">
                <a:latin typeface="Courier New" panose="02070309020205020404" pitchFamily="49" charset="0"/>
                <a:cs typeface="Courier New" panose="02070309020205020404" pitchFamily="49" charset="0"/>
              </a:rPr>
              <a:t>1 października 1940 r. </a:t>
            </a:r>
            <a:r>
              <a:rPr lang="pl-PL" sz="1700" dirty="0">
                <a:latin typeface="Courier New" panose="02070309020205020404" pitchFamily="49" charset="0"/>
                <a:cs typeface="Courier New" panose="02070309020205020404" pitchFamily="49" charset="0"/>
              </a:rPr>
              <a:t>Einstein został zaprzysiężony jako obywatel Stanów Zjednoczonych.</a:t>
            </a:r>
          </a:p>
        </p:txBody>
      </p:sp>
      <p:sp>
        <p:nvSpPr>
          <p:cNvPr id="4" name="Symbol zastępczy zawartości 3">
            <a:extLst>
              <a:ext uri="{FF2B5EF4-FFF2-40B4-BE49-F238E27FC236}">
                <a16:creationId xmlns:a16="http://schemas.microsoft.com/office/drawing/2014/main" id="{2C228ABA-F5B8-4E4C-9C84-FFA0341DBF8B}"/>
              </a:ext>
            </a:extLst>
          </p:cNvPr>
          <p:cNvSpPr>
            <a:spLocks noGrp="1"/>
          </p:cNvSpPr>
          <p:nvPr>
            <p:ph sz="half" idx="2"/>
          </p:nvPr>
        </p:nvSpPr>
        <p:spPr/>
        <p:txBody>
          <a:bodyPr/>
          <a:lstStyle/>
          <a:p>
            <a:endParaRPr lang="pl-PL"/>
          </a:p>
        </p:txBody>
      </p:sp>
      <p:pic>
        <p:nvPicPr>
          <p:cNvPr id="1026" name="Picture 2">
            <a:extLst>
              <a:ext uri="{FF2B5EF4-FFF2-40B4-BE49-F238E27FC236}">
                <a16:creationId xmlns:a16="http://schemas.microsoft.com/office/drawing/2014/main" id="{F3613590-50B3-4C6B-BF06-429D8D087F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28189">
            <a:off x="6977792" y="2318527"/>
            <a:ext cx="4269611" cy="404046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484262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4ACAF6A-0EFF-43AB-9D5F-92B9BF3772FC}"/>
              </a:ext>
            </a:extLst>
          </p:cNvPr>
          <p:cNvSpPr>
            <a:spLocks noGrp="1"/>
          </p:cNvSpPr>
          <p:nvPr>
            <p:ph type="title"/>
          </p:nvPr>
        </p:nvSpPr>
        <p:spPr/>
        <p:txBody>
          <a:bodyPr/>
          <a:lstStyle/>
          <a:p>
            <a:r>
              <a:rPr lang="pl-PL" dirty="0">
                <a:latin typeface="Courier New" panose="02070309020205020404" pitchFamily="49" charset="0"/>
                <a:cs typeface="Courier New" panose="02070309020205020404" pitchFamily="49" charset="0"/>
              </a:rPr>
              <a:t>Amerykański projekt jądrowy</a:t>
            </a:r>
          </a:p>
        </p:txBody>
      </p:sp>
      <p:sp>
        <p:nvSpPr>
          <p:cNvPr id="3" name="Symbol zastępczy zawartości 2">
            <a:extLst>
              <a:ext uri="{FF2B5EF4-FFF2-40B4-BE49-F238E27FC236}">
                <a16:creationId xmlns:a16="http://schemas.microsoft.com/office/drawing/2014/main" id="{9F0A3AAE-7D3C-4221-A0B9-BF683F7F9524}"/>
              </a:ext>
            </a:extLst>
          </p:cNvPr>
          <p:cNvSpPr>
            <a:spLocks noGrp="1"/>
          </p:cNvSpPr>
          <p:nvPr>
            <p:ph idx="1"/>
          </p:nvPr>
        </p:nvSpPr>
        <p:spPr>
          <a:xfrm>
            <a:off x="1295402" y="3031858"/>
            <a:ext cx="9601196" cy="1657881"/>
          </a:xfrm>
        </p:spPr>
        <p:txBody>
          <a:bodyPr>
            <a:normAutofit/>
          </a:bodyPr>
          <a:lstStyle/>
          <a:p>
            <a:r>
              <a:rPr lang="pl-PL" sz="1800" b="1" dirty="0">
                <a:latin typeface="Courier New" panose="02070309020205020404" pitchFamily="49" charset="0"/>
                <a:cs typeface="Courier New" panose="02070309020205020404" pitchFamily="49" charset="0"/>
              </a:rPr>
              <a:t>W sierpniu 1939 r. </a:t>
            </a:r>
            <a:r>
              <a:rPr lang="pl-PL" sz="1800" dirty="0">
                <a:latin typeface="Courier New" panose="02070309020205020404" pitchFamily="49" charset="0"/>
                <a:cs typeface="Courier New" panose="02070309020205020404" pitchFamily="49" charset="0"/>
              </a:rPr>
              <a:t>Einsteina odwiedzili </a:t>
            </a:r>
            <a:r>
              <a:rPr lang="pl-PL" sz="1800" b="1" dirty="0" err="1">
                <a:latin typeface="Courier New" panose="02070309020205020404" pitchFamily="49" charset="0"/>
                <a:cs typeface="Courier New" panose="02070309020205020404" pitchFamily="49" charset="0"/>
              </a:rPr>
              <a:t>Leó</a:t>
            </a:r>
            <a:r>
              <a:rPr lang="pl-PL" sz="1800" b="1" dirty="0">
                <a:latin typeface="Courier New" panose="02070309020205020404" pitchFamily="49" charset="0"/>
                <a:cs typeface="Courier New" panose="02070309020205020404" pitchFamily="49" charset="0"/>
              </a:rPr>
              <a:t> </a:t>
            </a:r>
            <a:r>
              <a:rPr lang="pl-PL" sz="1800" b="1" dirty="0" err="1">
                <a:latin typeface="Courier New" panose="02070309020205020404" pitchFamily="49" charset="0"/>
                <a:cs typeface="Courier New" panose="02070309020205020404" pitchFamily="49" charset="0"/>
              </a:rPr>
              <a:t>Szilárd</a:t>
            </a:r>
            <a:r>
              <a:rPr lang="pl-PL" sz="1800" b="1" dirty="0">
                <a:latin typeface="Courier New" panose="02070309020205020404" pitchFamily="49" charset="0"/>
                <a:cs typeface="Courier New" panose="02070309020205020404" pitchFamily="49" charset="0"/>
              </a:rPr>
              <a:t> </a:t>
            </a:r>
            <a:r>
              <a:rPr lang="pl-PL" sz="1800" dirty="0">
                <a:latin typeface="Courier New" panose="02070309020205020404" pitchFamily="49" charset="0"/>
                <a:cs typeface="Courier New" panose="02070309020205020404" pitchFamily="49" charset="0"/>
              </a:rPr>
              <a:t>i </a:t>
            </a:r>
            <a:r>
              <a:rPr lang="pl-PL" sz="1800" b="1" dirty="0" err="1">
                <a:latin typeface="Courier New" panose="02070309020205020404" pitchFamily="49" charset="0"/>
                <a:cs typeface="Courier New" panose="02070309020205020404" pitchFamily="49" charset="0"/>
              </a:rPr>
              <a:t>Eugene</a:t>
            </a:r>
            <a:r>
              <a:rPr lang="pl-PL" sz="1800" b="1" dirty="0">
                <a:latin typeface="Courier New" panose="02070309020205020404" pitchFamily="49" charset="0"/>
                <a:cs typeface="Courier New" panose="02070309020205020404" pitchFamily="49" charset="0"/>
              </a:rPr>
              <a:t> </a:t>
            </a:r>
            <a:r>
              <a:rPr lang="pl-PL" sz="1800" b="1" dirty="0" err="1">
                <a:latin typeface="Courier New" panose="02070309020205020404" pitchFamily="49" charset="0"/>
                <a:cs typeface="Courier New" panose="02070309020205020404" pitchFamily="49" charset="0"/>
              </a:rPr>
              <a:t>Wigner</a:t>
            </a:r>
            <a:r>
              <a:rPr lang="pl-PL" sz="1800" dirty="0">
                <a:latin typeface="Courier New" panose="02070309020205020404" pitchFamily="49" charset="0"/>
                <a:cs typeface="Courier New" panose="02070309020205020404" pitchFamily="49" charset="0"/>
              </a:rPr>
              <a:t>, zaniepokojeni możliwością skonstruowania przez III Rzeszę bomby atomowej. Wspólnie postanowili wysłać do ówczesnego prezydenta Stanów Zjednoczonych </a:t>
            </a:r>
            <a:r>
              <a:rPr lang="pl-PL" sz="1800" b="1" dirty="0">
                <a:latin typeface="Courier New" panose="02070309020205020404" pitchFamily="49" charset="0"/>
                <a:cs typeface="Courier New" panose="02070309020205020404" pitchFamily="49" charset="0"/>
              </a:rPr>
              <a:t>Franklina Delano</a:t>
            </a:r>
            <a:r>
              <a:rPr lang="pl-PL" sz="1800" b="1" dirty="0">
                <a:latin typeface="Courier New" panose="02070309020205020404" pitchFamily="49" charset="0"/>
                <a:cs typeface="Courier New" panose="02070309020205020404" pitchFamily="49" charset="0"/>
                <a:hlinkClick r:id="rId2" tooltip="Franklin Delano Roosevelt"/>
              </a:rPr>
              <a:t> </a:t>
            </a:r>
            <a:r>
              <a:rPr lang="pl-PL" sz="1800" b="1" dirty="0">
                <a:latin typeface="Courier New" panose="02070309020205020404" pitchFamily="49" charset="0"/>
                <a:cs typeface="Courier New" panose="02070309020205020404" pitchFamily="49" charset="0"/>
              </a:rPr>
              <a:t>Roosevelta </a:t>
            </a:r>
            <a:r>
              <a:rPr lang="pl-PL" sz="1800" dirty="0">
                <a:latin typeface="Courier New" panose="02070309020205020404" pitchFamily="49" charset="0"/>
                <a:cs typeface="Courier New" panose="02070309020205020404" pitchFamily="49" charset="0"/>
              </a:rPr>
              <a:t>list o następującej treści:</a:t>
            </a:r>
          </a:p>
        </p:txBody>
      </p:sp>
    </p:spTree>
    <p:extLst>
      <p:ext uri="{BB962C8B-B14F-4D97-AF65-F5344CB8AC3E}">
        <p14:creationId xmlns:p14="http://schemas.microsoft.com/office/powerpoint/2010/main" val="987806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76B4F54-2191-41A3-BD28-9D89440F87F0}"/>
              </a:ext>
            </a:extLst>
          </p:cNvPr>
          <p:cNvSpPr>
            <a:spLocks noGrp="1"/>
          </p:cNvSpPr>
          <p:nvPr>
            <p:ph idx="1"/>
          </p:nvPr>
        </p:nvSpPr>
        <p:spPr>
          <a:xfrm>
            <a:off x="1295401" y="2556932"/>
            <a:ext cx="9601196" cy="3318936"/>
          </a:xfrm>
        </p:spPr>
        <p:txBody>
          <a:bodyPr>
            <a:normAutofit fontScale="70000" lnSpcReduction="20000"/>
          </a:bodyPr>
          <a:lstStyle/>
          <a:p>
            <a:pPr marL="0" indent="0">
              <a:buNone/>
            </a:pPr>
            <a:r>
              <a:rPr lang="pl-PL" dirty="0"/>
              <a:t>Szanowny Panie!</a:t>
            </a:r>
            <a:br>
              <a:rPr lang="pl-PL" dirty="0"/>
            </a:br>
            <a:r>
              <a:rPr lang="pl-PL" dirty="0"/>
              <a:t>Najnowsze prace E. Fermiego i L. </a:t>
            </a:r>
            <a:r>
              <a:rPr lang="pl-PL" dirty="0" err="1"/>
              <a:t>Szilarda</a:t>
            </a:r>
            <a:r>
              <a:rPr lang="pl-PL" dirty="0"/>
              <a:t>, które przedstawiono mi w postaci rękopisu, pozwalają oczekiwać, że w najbliższej przyszłości pierwiastek uran może stać się nowym ważnym źródłem energii. Pewne aspekty zaistniałej sytuacji wymagają czujności i, jeśli okaże się to konieczne, szybkiego działania ze strony rządu. Dlatego zamierzam zwrócić Pana uwagę na następujące fakty i zalecenia:</a:t>
            </a:r>
            <a:br>
              <a:rPr lang="pl-PL" dirty="0"/>
            </a:br>
            <a:r>
              <a:rPr lang="pl-PL" dirty="0"/>
              <a:t>W ciągu ostatnich czterech miesięcy stało się prawdopodobne, że dzięki pracom Joliota we Francji, jak również Fermiego i </a:t>
            </a:r>
            <a:r>
              <a:rPr lang="pl-PL" dirty="0" err="1"/>
              <a:t>Szilarda</a:t>
            </a:r>
            <a:r>
              <a:rPr lang="pl-PL" dirty="0"/>
              <a:t> w Ameryce, że uda się doprowadzić do jądrowej reakcji łańcuchowej w dużej masie uranu, w wyniku której powstaną olbrzymie ilości energii i znaczna obfitość nowych pierwiastków przypominających rad. Wydaje się niemal pewne, że dojdzie do tego w najbliższej przyszłości.</a:t>
            </a:r>
            <a:br>
              <a:rPr lang="pl-PL" dirty="0"/>
            </a:br>
            <a:r>
              <a:rPr lang="pl-PL" dirty="0"/>
              <a:t>To nowe zjawisko umożliwi konstruowanie bomb i nie jest wykluczone – choć mniej pewne – że mogą w ten sposób powstać niezwykle potężne bomby nowego typu. Jedna bomba tego typu, przewieziona na statku i zdetonowana w porcie, zniszczyłaby cały port wraz z częścią otaczającego go obszaru. Takie bomby mogą się jednak okazać za ciężkie, by dało się je transportować drogą powietrzną.</a:t>
            </a:r>
            <a:br>
              <a:rPr lang="pl-PL" dirty="0"/>
            </a:br>
            <a:r>
              <a:rPr lang="pl-PL" dirty="0"/>
              <a:t>Stany</a:t>
            </a:r>
            <a:r>
              <a:rPr lang="pl-PL" dirty="0">
                <a:hlinkClick r:id="rId2" tooltip="Stany Zjednoczone"/>
              </a:rPr>
              <a:t> </a:t>
            </a:r>
            <a:r>
              <a:rPr lang="pl-PL" dirty="0"/>
              <a:t>Zjednoczone dysponują bardzo ubogimi rudami uranu w niedużych ilościach. Dobre rudy występują w Kanadzie i dawnej Czechosłowacji, ale najważniejszym źródłem uranu jest Kongo</a:t>
            </a:r>
            <a:r>
              <a:rPr lang="pl-PL" dirty="0">
                <a:hlinkClick r:id="rId3" tooltip="Kongo Belgijskie"/>
              </a:rPr>
              <a:t> </a:t>
            </a:r>
            <a:r>
              <a:rPr lang="pl-PL" dirty="0"/>
              <a:t>Belgijskie (…)</a:t>
            </a:r>
          </a:p>
        </p:txBody>
      </p:sp>
      <p:pic>
        <p:nvPicPr>
          <p:cNvPr id="2050" name="Picture 2">
            <a:extLst>
              <a:ext uri="{FF2B5EF4-FFF2-40B4-BE49-F238E27FC236}">
                <a16:creationId xmlns:a16="http://schemas.microsoft.com/office/drawing/2014/main" id="{4539A04A-08C8-4971-8609-64C1F5C4AC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21254">
            <a:off x="4777224" y="452144"/>
            <a:ext cx="2435987" cy="20827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25490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57A59B5-B5B8-4692-ACC2-900B83AFC2B3}"/>
              </a:ext>
            </a:extLst>
          </p:cNvPr>
          <p:cNvSpPr>
            <a:spLocks noGrp="1"/>
          </p:cNvSpPr>
          <p:nvPr>
            <p:ph type="title"/>
          </p:nvPr>
        </p:nvSpPr>
        <p:spPr/>
        <p:txBody>
          <a:bodyPr/>
          <a:lstStyle/>
          <a:p>
            <a:r>
              <a:rPr lang="pl-PL" dirty="0">
                <a:latin typeface="Courier New" panose="02070309020205020404" pitchFamily="49" charset="0"/>
                <a:cs typeface="Courier New" panose="02070309020205020404" pitchFamily="49" charset="0"/>
              </a:rPr>
              <a:t>Śmierć naukowca</a:t>
            </a:r>
          </a:p>
        </p:txBody>
      </p:sp>
      <p:sp>
        <p:nvSpPr>
          <p:cNvPr id="3" name="Symbol zastępczy zawartości 2">
            <a:extLst>
              <a:ext uri="{FF2B5EF4-FFF2-40B4-BE49-F238E27FC236}">
                <a16:creationId xmlns:a16="http://schemas.microsoft.com/office/drawing/2014/main" id="{1FC7674E-0967-4A15-B028-5B40889D7C28}"/>
              </a:ext>
            </a:extLst>
          </p:cNvPr>
          <p:cNvSpPr>
            <a:spLocks noGrp="1"/>
          </p:cNvSpPr>
          <p:nvPr>
            <p:ph idx="1"/>
          </p:nvPr>
        </p:nvSpPr>
        <p:spPr>
          <a:xfrm>
            <a:off x="1438276" y="3056995"/>
            <a:ext cx="5309585" cy="1515007"/>
          </a:xfrm>
        </p:spPr>
        <p:txBody>
          <a:bodyPr>
            <a:normAutofit/>
          </a:bodyPr>
          <a:lstStyle/>
          <a:p>
            <a:r>
              <a:rPr lang="pl-PL" sz="1600" b="1" dirty="0">
                <a:latin typeface="Courier New" panose="02070309020205020404" pitchFamily="49" charset="0"/>
                <a:cs typeface="Courier New" panose="02070309020205020404" pitchFamily="49" charset="0"/>
              </a:rPr>
              <a:t>Albert Einstein zmarł</a:t>
            </a:r>
            <a:r>
              <a:rPr lang="pl-PL" sz="1600" dirty="0">
                <a:latin typeface="Courier New" panose="02070309020205020404" pitchFamily="49" charset="0"/>
                <a:cs typeface="Courier New" panose="02070309020205020404" pitchFamily="49" charset="0"/>
              </a:rPr>
              <a:t> w poniedziałek </a:t>
            </a:r>
            <a:r>
              <a:rPr lang="pl-PL" sz="1600" b="1" dirty="0">
                <a:latin typeface="Courier New" panose="02070309020205020404" pitchFamily="49" charset="0"/>
                <a:cs typeface="Courier New" panose="02070309020205020404" pitchFamily="49" charset="0"/>
              </a:rPr>
              <a:t>18 kwietnia 1955 roku </a:t>
            </a:r>
            <a:r>
              <a:rPr lang="pl-PL" sz="1600" dirty="0">
                <a:latin typeface="Courier New" panose="02070309020205020404" pitchFamily="49" charset="0"/>
                <a:cs typeface="Courier New" panose="02070309020205020404" pitchFamily="49" charset="0"/>
              </a:rPr>
              <a:t>o godzinie </a:t>
            </a:r>
            <a:r>
              <a:rPr lang="pl-PL" sz="1600" b="1" dirty="0">
                <a:latin typeface="Courier New" panose="02070309020205020404" pitchFamily="49" charset="0"/>
                <a:cs typeface="Courier New" panose="02070309020205020404" pitchFamily="49" charset="0"/>
              </a:rPr>
              <a:t>01:15</a:t>
            </a:r>
            <a:r>
              <a:rPr lang="pl-PL" sz="1600" dirty="0">
                <a:latin typeface="Courier New" panose="02070309020205020404" pitchFamily="49" charset="0"/>
                <a:cs typeface="Courier New" panose="02070309020205020404" pitchFamily="49" charset="0"/>
              </a:rPr>
              <a:t>. Tego samego dnia jego zwłoki poddano kremacji w Trenton, a popioły rozsypano w nieznanym miejscu</a:t>
            </a:r>
            <a:r>
              <a:rPr lang="pl-PL" sz="1600" baseline="30000" dirty="0">
                <a:latin typeface="Courier New" panose="02070309020205020404" pitchFamily="49" charset="0"/>
                <a:cs typeface="Courier New" panose="02070309020205020404" pitchFamily="49" charset="0"/>
              </a:rPr>
              <a:t>.</a:t>
            </a:r>
          </a:p>
          <a:p>
            <a:endParaRPr lang="pl-PL" sz="1600" baseline="30000" dirty="0">
              <a:latin typeface="Courier New" panose="02070309020205020404" pitchFamily="49" charset="0"/>
              <a:cs typeface="Courier New" panose="02070309020205020404" pitchFamily="49" charset="0"/>
            </a:endParaRPr>
          </a:p>
        </p:txBody>
      </p:sp>
      <p:pic>
        <p:nvPicPr>
          <p:cNvPr id="3074" name="Picture 2">
            <a:extLst>
              <a:ext uri="{FF2B5EF4-FFF2-40B4-BE49-F238E27FC236}">
                <a16:creationId xmlns:a16="http://schemas.microsoft.com/office/drawing/2014/main" id="{1EC154A0-7BDB-453A-BAD7-C86449DA7C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4579" y="1905350"/>
            <a:ext cx="3264047" cy="435340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61793220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zny">
  <a:themeElements>
    <a:clrScheme name="Organiczny">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zny">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zny">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114</TotalTime>
  <Words>714</Words>
  <Application>Microsoft Office PowerPoint</Application>
  <PresentationFormat>Panoramiczny</PresentationFormat>
  <Paragraphs>32</Paragraphs>
  <Slides>11</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11</vt:i4>
      </vt:variant>
    </vt:vector>
  </HeadingPairs>
  <TitlesOfParts>
    <vt:vector size="15" baseType="lpstr">
      <vt:lpstr>Arial</vt:lpstr>
      <vt:lpstr>Courier New</vt:lpstr>
      <vt:lpstr>Garamond</vt:lpstr>
      <vt:lpstr>Organiczny</vt:lpstr>
      <vt:lpstr>Albert Einstein</vt:lpstr>
      <vt:lpstr>Rodzina i pochodzenie</vt:lpstr>
      <vt:lpstr>Edukacja</vt:lpstr>
      <vt:lpstr>Ogólna teoria względności</vt:lpstr>
      <vt:lpstr>Nagroda Nobla</vt:lpstr>
      <vt:lpstr>Emigracja</vt:lpstr>
      <vt:lpstr>Amerykański projekt jądrowy</vt:lpstr>
      <vt:lpstr>Prezentacja programu PowerPoint</vt:lpstr>
      <vt:lpstr>Śmierć naukowca</vt:lpstr>
      <vt:lpstr> Upamiętnienie </vt:lpstr>
      <vt:lpstr>KONIEC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Albert Einstein</dc:title>
  <dc:creator>Jakub Kocznur</dc:creator>
  <cp:lastModifiedBy>dokocznur@wp.pl</cp:lastModifiedBy>
  <cp:revision>12</cp:revision>
  <dcterms:created xsi:type="dcterms:W3CDTF">2020-04-16T11:50:42Z</dcterms:created>
  <dcterms:modified xsi:type="dcterms:W3CDTF">2020-04-18T10:06:14Z</dcterms:modified>
</cp:coreProperties>
</file>