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4" r:id="rId6"/>
    <p:sldId id="265" r:id="rId7"/>
    <p:sldId id="260" r:id="rId8"/>
    <p:sldId id="261" r:id="rId9"/>
    <p:sldId id="263" r:id="rId10"/>
    <p:sldId id="262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88" autoAdjust="0"/>
    <p:restoredTop sz="94660"/>
  </p:normalViewPr>
  <p:slideViewPr>
    <p:cSldViewPr snapToGrid="0">
      <p:cViewPr varScale="1">
        <p:scale>
          <a:sx n="72" d="100"/>
          <a:sy n="72" d="100"/>
        </p:scale>
        <p:origin x="8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86B446-FB84-443E-AC0B-A266A71EAF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73C271E-F96B-44D6-A6A8-2C18377FCA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6D52BE8-A4E3-4F37-AF14-9D3A5BCE4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9636-518C-402B-82E9-A4F9FA936FB3}" type="datetimeFigureOut">
              <a:rPr lang="pl-PL" smtClean="0"/>
              <a:t>10.11.2021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F1BEBC3-5C24-42CC-A8CE-47CA0C4F2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67191B2-5417-47C4-ACF5-891C8C2EB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4258-5564-4C57-A698-B5010B25B1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8583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1F41AB-F215-484E-83C8-9E4A0839B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00F70F1-FB42-4BCE-9441-8BB085CF65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CA39F17-35FC-48D5-999B-7D638E0ED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9636-518C-402B-82E9-A4F9FA936FB3}" type="datetimeFigureOut">
              <a:rPr lang="pl-PL" smtClean="0"/>
              <a:t>10.11.2021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A0A0A57-D9D3-475A-9D86-8CE46FF93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918780D-EF17-42C8-ABD1-B628188C0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4258-5564-4C57-A698-B5010B25B1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1850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69DEC0A5-286A-463A-8AEB-EEC98FEDA0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5D10BAB-D6C2-4C0A-BE5C-16BC91B5D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624BA3C-D1A8-4102-B5D0-BE803400B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9636-518C-402B-82E9-A4F9FA936FB3}" type="datetimeFigureOut">
              <a:rPr lang="pl-PL" smtClean="0"/>
              <a:t>10.11.2021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58D7392-DEC8-476D-BF33-970980A67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26CCBA1-21C0-44C8-9323-9758EBFB9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4258-5564-4C57-A698-B5010B25B1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1181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C2476C-A4C0-4A17-9128-6E0CECFAC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D89105-16F1-4DFC-B311-C6B2F5525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165F97D-9860-4935-B8F6-A997BDC0B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9636-518C-402B-82E9-A4F9FA936FB3}" type="datetimeFigureOut">
              <a:rPr lang="pl-PL" smtClean="0"/>
              <a:t>10.11.2021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CDBB84E-42B2-4AE9-9BC8-098E1C595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3C13E65-BCB4-4499-89AF-97CA12715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4258-5564-4C57-A698-B5010B25B1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336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46558E-085D-46D6-B014-C73C9FBB7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5DDAE58-E0F3-42FB-99F0-17EEE0A20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4D0F4EA-F864-4675-AA58-BE3413814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9636-518C-402B-82E9-A4F9FA936FB3}" type="datetimeFigureOut">
              <a:rPr lang="pl-PL" smtClean="0"/>
              <a:t>10.11.2021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D981FE3-7188-4E2E-82D3-C67B1CA29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EF0F98C-D5EA-436D-A9FE-923196BEA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4258-5564-4C57-A698-B5010B25B1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719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B801DB-F8A2-46FF-8385-50E1F0776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A65DF4B-0D11-4896-87D4-49A154601A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5CC5DA6-50C7-4F14-9AF9-DBAA163C9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32CA218-ED51-4478-9D2C-D2D0AAFFF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9636-518C-402B-82E9-A4F9FA936FB3}" type="datetimeFigureOut">
              <a:rPr lang="pl-PL" smtClean="0"/>
              <a:t>10.11.2021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6BE1891-4CE0-46DD-A7AC-795AE35A8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1B43968-735D-4237-8011-04BC34975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4258-5564-4C57-A698-B5010B25B1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3068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E4C9BA-63E6-45F2-BAF9-6E56E95DD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1FA71D4-CA6B-436D-9805-B16313EA4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FAEE0E6-305C-47CB-9F91-0D45FE2ED3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42EF11B-1FF9-4177-AB21-70198F91DA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6D729E7D-A619-4717-BDEC-054D5EDE2F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3C51E05D-B929-4AD0-8653-64A618649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9636-518C-402B-82E9-A4F9FA936FB3}" type="datetimeFigureOut">
              <a:rPr lang="pl-PL" smtClean="0"/>
              <a:t>10.11.2021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4316D6FA-43B6-439F-97C8-68D21C756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C47B3824-D2E2-421E-B6EB-9A00B4FB9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4258-5564-4C57-A698-B5010B25B1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3180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55C573-1739-48CC-9CD6-3DC8D8868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1F6B4A2-7702-40A0-9A03-AA8CB0080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9636-518C-402B-82E9-A4F9FA936FB3}" type="datetimeFigureOut">
              <a:rPr lang="pl-PL" smtClean="0"/>
              <a:t>10.11.2021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995C6B3-3F51-4A6B-A937-293A61814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BFCB313-0B0B-4466-922E-C417B5ECB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4258-5564-4C57-A698-B5010B25B1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8024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088AE6EF-07FD-476D-AA3E-7A5DB3D45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9636-518C-402B-82E9-A4F9FA936FB3}" type="datetimeFigureOut">
              <a:rPr lang="pl-PL" smtClean="0"/>
              <a:t>10.11.2021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C965716-4D77-4659-AEA9-0F5A213F7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494CC72-984C-4803-B4BD-72A40F923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4258-5564-4C57-A698-B5010B25B1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670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E46EA1-9949-4DBA-9CF9-63C25457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1FABC07-30BE-4DDE-AA17-D03830257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5BF2E12-EF43-438A-8015-9ECDEA1CE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2BFF002-F149-403A-A991-A27B2393B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9636-518C-402B-82E9-A4F9FA936FB3}" type="datetimeFigureOut">
              <a:rPr lang="pl-PL" smtClean="0"/>
              <a:t>10.11.2021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C2764ED-6D4A-42DE-B91E-FEF341776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404C160-6DE3-4E3A-94CC-B0B2BB117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4258-5564-4C57-A698-B5010B25B1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17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90FA05-0DFF-490F-9C13-E3C021DEE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BDD61FF7-870A-4E05-8A1D-9A313450DB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37C61F4-CE5A-41A3-8456-EE56CE4868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226525C-0B0F-43B6-9769-61A266F5A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9636-518C-402B-82E9-A4F9FA936FB3}" type="datetimeFigureOut">
              <a:rPr lang="pl-PL" smtClean="0"/>
              <a:t>10.11.2021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589A5B0-71FE-40DD-B3FA-CA32C9216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C991525-2B31-454E-AD3E-4441CCDBF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4258-5564-4C57-A698-B5010B25B1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0795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4A72770-D16B-4836-B3B7-34F0CF98D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3BAA5E5-F390-40A6-9A33-3908605F0D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951BDAE-A73D-4EE0-AD35-0160D1AC2C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E9636-518C-402B-82E9-A4F9FA936FB3}" type="datetimeFigureOut">
              <a:rPr lang="pl-PL" smtClean="0"/>
              <a:t>10.11.2021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000DC4A-2C3D-4575-B343-46779C6CF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3EFBB75-4FAD-4243-8565-7E4B6628A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94258-5564-4C57-A698-B5010B25B1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5514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ózef Piłsudski był zawiedziony niepodległą Polską - Rzecz o historii -  rp.pl">
            <a:extLst>
              <a:ext uri="{FF2B5EF4-FFF2-40B4-BE49-F238E27FC236}">
                <a16:creationId xmlns:a16="http://schemas.microsoft.com/office/drawing/2014/main" id="{5447B31E-45D2-42EF-B744-C1337AE3B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7945">
            <a:off x="6217514" y="2468244"/>
            <a:ext cx="5563604" cy="332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D2A61978-2C64-42DE-B404-53CBAFB3C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6801" y="238380"/>
            <a:ext cx="12218801" cy="1655762"/>
          </a:xfrm>
        </p:spPr>
        <p:txBody>
          <a:bodyPr>
            <a:normAutofit fontScale="90000"/>
          </a:bodyPr>
          <a:lstStyle/>
          <a:p>
            <a:r>
              <a:rPr lang="pl-PL" sz="4800" b="1" dirty="0">
                <a:latin typeface="+mn-lt"/>
              </a:rPr>
              <a:t>Święto Niepodległości – upamiętnienie wydarzeń z 11 listopada 1918 r. i odrodzenia niepodległej Polski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B1CC81A-BC7F-4C35-927A-664FAC2A74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863">
            <a:off x="263632" y="2524854"/>
            <a:ext cx="4075950" cy="3070550"/>
          </a:xfrm>
          <a:prstGeom prst="rect">
            <a:avLst/>
          </a:prstGeom>
        </p:spPr>
      </p:pic>
      <p:pic>
        <p:nvPicPr>
          <p:cNvPr id="1028" name="Picture 4" descr="10 fascynujących historycznych map Polski | Eloblog">
            <a:extLst>
              <a:ext uri="{FF2B5EF4-FFF2-40B4-BE49-F238E27FC236}">
                <a16:creationId xmlns:a16="http://schemas.microsoft.com/office/drawing/2014/main" id="{38550EDE-0CEA-4C70-8973-1E2CE7F30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701" y="3429000"/>
            <a:ext cx="3249226" cy="324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814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0">
              <a:schemeClr val="accent3">
                <a:lumMod val="45000"/>
                <a:lumOff val="55000"/>
              </a:schemeClr>
            </a:gs>
            <a:gs pos="87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317A7D6-2BDC-4C48-8ABE-C32EDEE8A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33" y="127487"/>
            <a:ext cx="12024934" cy="63716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Terytorium II Rzeczypospolitej definitywnie ukształtowało się dopiero w 1923 r., zatwierdzeniem przez Radę Ambasadorów przebiegu wschodniej granicy polskiej – włączając w to przejętą 3 lata wcześniej Wileńszczyznę. Okres II Rzeczypospolitej, w szczególności dwudziestolecia międzywojennego, to nie tylko czas odbudowy polskiej państwowości, ale wzmożonego rozwoju gospodarczego, społecznego, infrastrukturalnego czy kulturalnego, który przerwał dopiero wybuch II wojny światowej w 1939 roku.</a:t>
            </a:r>
          </a:p>
        </p:txBody>
      </p:sp>
      <p:pic>
        <p:nvPicPr>
          <p:cNvPr id="1026" name="Picture 2" descr="Mocarstwa uznały wschodnią granicę II RP. Przeciw była Moskwa i Litwa -  Kultura - serwis kulturalny - sztuka, seriale, film, tv, recenzje filmowe,  aktorzy - GazetaPrawna.pl -">
            <a:extLst>
              <a:ext uri="{FF2B5EF4-FFF2-40B4-BE49-F238E27FC236}">
                <a16:creationId xmlns:a16="http://schemas.microsoft.com/office/drawing/2014/main" id="{BC55FB23-2F05-420F-96CC-3A3C9BDA7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814" y="2359742"/>
            <a:ext cx="4307065" cy="413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8B782064-FB1C-4CB5-BB5D-8AE0AFC0A6A5}"/>
              </a:ext>
            </a:extLst>
          </p:cNvPr>
          <p:cNvSpPr txBox="1"/>
          <p:nvPr/>
        </p:nvSpPr>
        <p:spPr>
          <a:xfrm>
            <a:off x="4905137" y="6499123"/>
            <a:ext cx="477151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/>
              <a:t>Obszar II Rzeczypospolitej po 1923 roku</a:t>
            </a:r>
          </a:p>
        </p:txBody>
      </p:sp>
    </p:spTree>
    <p:extLst>
      <p:ext uri="{BB962C8B-B14F-4D97-AF65-F5344CB8AC3E}">
        <p14:creationId xmlns:p14="http://schemas.microsoft.com/office/powerpoint/2010/main" val="416274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0">
              <a:schemeClr val="accent3">
                <a:lumMod val="45000"/>
                <a:lumOff val="55000"/>
              </a:schemeClr>
            </a:gs>
            <a:gs pos="80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597B5EA-6791-4967-9744-E04FE992F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227" y="136576"/>
            <a:ext cx="11949545" cy="63904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Każdego roku 11 listopada obchodzimy </a:t>
            </a:r>
            <a:r>
              <a:rPr lang="pl-PL" sz="2400" b="1" dirty="0"/>
              <a:t>Narodowe Święto Niepodległości</a:t>
            </a:r>
            <a:r>
              <a:rPr lang="pl-PL" sz="2400" dirty="0"/>
              <a:t>. Upamiętniamy w tym dniu rocznicę przekazania zwierzchnictwa nad wojskiem, przybyłemu do Warszawy, Józefowi Piłsudskiemu przez Radę Regencyjną w 1918 roku. Trzy dni później, bo 14 listopada 1918 r., objął on również władzę cywilną.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dirty="0"/>
              <a:t>Zwolnionemu kilka dni wcześniej z niemieckiej twierdzy w Magdeburgu Piłsudskiemu powierzono tym samym ważne, fundamentalne dla nowopowstałego państwa, zadania. W dużej mierze na jego barkach spoczywały m.in. powojenna organizacja i restrukturyzacja Wojska Polskiego i powołanie nowego rządu. 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500" dirty="0"/>
          </a:p>
          <a:p>
            <a:pPr marL="0" indent="0">
              <a:buNone/>
            </a:pPr>
            <a:endParaRPr lang="pl-PL" sz="2500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Picture 2" descr="https://static.ftpn.pl/imgcache/750x430/c/uploads/news/800img-3.jpg">
            <a:extLst>
              <a:ext uri="{FF2B5EF4-FFF2-40B4-BE49-F238E27FC236}">
                <a16:creationId xmlns:a16="http://schemas.microsoft.com/office/drawing/2014/main" id="{A8BC9C1B-D013-4F12-9867-F5FA260EA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65" y="3578122"/>
            <a:ext cx="4757794" cy="272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6EB69CCA-FBDF-4FEA-8AB2-F183AA15C98C}"/>
              </a:ext>
            </a:extLst>
          </p:cNvPr>
          <p:cNvSpPr txBox="1"/>
          <p:nvPr/>
        </p:nvSpPr>
        <p:spPr>
          <a:xfrm>
            <a:off x="585926" y="6305925"/>
            <a:ext cx="5157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/>
              <a:t>J. Piłsudski podczas zaprzysiężenia oddziałów powstającego Wojska Polskiego w listopadzie 1918 r.</a:t>
            </a:r>
          </a:p>
          <a:p>
            <a:endParaRPr lang="pl-PL" dirty="0"/>
          </a:p>
        </p:txBody>
      </p:sp>
      <p:pic>
        <p:nvPicPr>
          <p:cNvPr id="2050" name="Picture 2" descr="Ilustracja">
            <a:extLst>
              <a:ext uri="{FF2B5EF4-FFF2-40B4-BE49-F238E27FC236}">
                <a16:creationId xmlns:a16="http://schemas.microsoft.com/office/drawing/2014/main" id="{EE0BA4C7-69AD-40E3-B897-E17CADB32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106" y="3578122"/>
            <a:ext cx="4022005" cy="275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198617FA-38C8-4E83-A2D2-89513EA703E6}"/>
              </a:ext>
            </a:extLst>
          </p:cNvPr>
          <p:cNvSpPr txBox="1"/>
          <p:nvPr/>
        </p:nvSpPr>
        <p:spPr>
          <a:xfrm>
            <a:off x="6913114" y="6304002"/>
            <a:ext cx="45724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/>
              <a:t>Powołany przez J. Piłsudskiego 17 listopada 1918 r. rząd polski z Jędrzejem Moraczewskim na czele</a:t>
            </a:r>
          </a:p>
        </p:txBody>
      </p:sp>
    </p:spTree>
    <p:extLst>
      <p:ext uri="{BB962C8B-B14F-4D97-AF65-F5344CB8AC3E}">
        <p14:creationId xmlns:p14="http://schemas.microsoft.com/office/powerpoint/2010/main" val="1794222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0">
              <a:schemeClr val="accent3">
                <a:lumMod val="45000"/>
                <a:lumOff val="55000"/>
              </a:schemeClr>
            </a:gs>
            <a:gs pos="80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E47A47-ED5B-43C7-B5EE-A0C00E7A3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837" y="115409"/>
            <a:ext cx="11918406" cy="58254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Jako najbardziej zasłużonych, w kontekście wydarzeń z początków XX wieku i procesów po I wojnie światowej prowadzących do odrodzenia niezależnej Polski, wymienia się tzw. </a:t>
            </a:r>
            <a:r>
              <a:rPr lang="pl-PL" sz="2400" b="1" dirty="0"/>
              <a:t>Ojców Niepodległości</a:t>
            </a:r>
            <a:r>
              <a:rPr lang="pl-PL" sz="2400" dirty="0"/>
              <a:t>, w których poczet oprócz Józefa Piłsudskiego, wpisują się m.in. Roman Dmowski, Ignacy Paderewski, Wincenty Witos, Wojciech Korfanty oraz Ignacy Daszyński. Każda z tych postaci, swoją pracą na arenie międzynarodowej, krajowej czy regionalnej, przyczyniła się w szczególny sposób do odzyskania niepodległości i konsolidacji państwa polskiego po 1918 roku.</a:t>
            </a:r>
          </a:p>
        </p:txBody>
      </p:sp>
      <p:pic>
        <p:nvPicPr>
          <p:cNvPr id="3082" name="Picture 10" descr="Józef Piłsudski – Wikipedia, wolna encyklopedia">
            <a:extLst>
              <a:ext uri="{FF2B5EF4-FFF2-40B4-BE49-F238E27FC236}">
                <a16:creationId xmlns:a16="http://schemas.microsoft.com/office/drawing/2014/main" id="{89FACDEE-9E7F-4810-807B-11FF247FA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18" y="2776763"/>
            <a:ext cx="1815007" cy="251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Trudne pytania o Romana Dmowskiego - Uważam Rze Historia">
            <a:extLst>
              <a:ext uri="{FF2B5EF4-FFF2-40B4-BE49-F238E27FC236}">
                <a16:creationId xmlns:a16="http://schemas.microsoft.com/office/drawing/2014/main" id="{E9CB8333-5BB1-4E93-AC02-56B35B06D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721" y="2776763"/>
            <a:ext cx="1677093" cy="251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Ignacy Jan Paderewski: wirtuoz fortepianu i... polityki | Śrem Nasze Miasto">
            <a:extLst>
              <a:ext uri="{FF2B5EF4-FFF2-40B4-BE49-F238E27FC236}">
                <a16:creationId xmlns:a16="http://schemas.microsoft.com/office/drawing/2014/main" id="{D27A97C3-E6B1-4613-BEB3-79D79FEC8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025" y="2776762"/>
            <a:ext cx="1787657" cy="251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Wincenty Witos - Biblioteka Narodowa">
            <a:extLst>
              <a:ext uri="{FF2B5EF4-FFF2-40B4-BE49-F238E27FC236}">
                <a16:creationId xmlns:a16="http://schemas.microsoft.com/office/drawing/2014/main" id="{0465B43D-CB2C-45EE-847F-9D3FECB68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213" y="2776762"/>
            <a:ext cx="1677093" cy="252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Wojciech Korfanty - Wikipedia">
            <a:extLst>
              <a:ext uri="{FF2B5EF4-FFF2-40B4-BE49-F238E27FC236}">
                <a16:creationId xmlns:a16="http://schemas.microsoft.com/office/drawing/2014/main" id="{38763095-BD8D-4DDF-8FD7-090AFF583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166" y="2780008"/>
            <a:ext cx="1771180" cy="252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Ignacy Daszyński – Wikipedia, wolna encyklopedia">
            <a:extLst>
              <a:ext uri="{FF2B5EF4-FFF2-40B4-BE49-F238E27FC236}">
                <a16:creationId xmlns:a16="http://schemas.microsoft.com/office/drawing/2014/main" id="{F14D6C62-E0B3-4FED-BCB4-97F421199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206" y="2776762"/>
            <a:ext cx="1967395" cy="254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92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0">
              <a:schemeClr val="accent3">
                <a:lumMod val="45000"/>
                <a:lumOff val="55000"/>
              </a:schemeClr>
            </a:gs>
            <a:gs pos="80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Konferencja pokojowa w Paryżu - TEKSTY - Przystanek Historia">
            <a:extLst>
              <a:ext uri="{FF2B5EF4-FFF2-40B4-BE49-F238E27FC236}">
                <a16:creationId xmlns:a16="http://schemas.microsoft.com/office/drawing/2014/main" id="{B4693EF3-F3C4-4DAA-81B3-F00ADA615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199" y="3813946"/>
            <a:ext cx="4283241" cy="285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fisz „Rada Regencyjna do Narodu Polskiego!” (Warszawa, 11 listopada 1918  roku) – Pamięć Polski">
            <a:extLst>
              <a:ext uri="{FF2B5EF4-FFF2-40B4-BE49-F238E27FC236}">
                <a16:creationId xmlns:a16="http://schemas.microsoft.com/office/drawing/2014/main" id="{3F45661F-32AD-437A-94F6-9EBBFFBF6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711" y="332804"/>
            <a:ext cx="3768292" cy="560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550A38AA-2D92-478E-B9FF-C972F5183DB9}"/>
              </a:ext>
            </a:extLst>
          </p:cNvPr>
          <p:cNvSpPr txBox="1"/>
          <p:nvPr/>
        </p:nvSpPr>
        <p:spPr>
          <a:xfrm>
            <a:off x="7574975" y="5934670"/>
            <a:ext cx="40800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/>
              <a:t>Afisz pt. </a:t>
            </a:r>
            <a:r>
              <a:rPr lang="pl-PL" sz="1500" i="1" dirty="0"/>
              <a:t>Rada Regencyjna do Narodu polskiego!</a:t>
            </a:r>
            <a:r>
              <a:rPr lang="pl-PL" sz="1500" dirty="0"/>
              <a:t>,</a:t>
            </a:r>
            <a:r>
              <a:rPr lang="pl-PL" sz="1500" i="1" dirty="0"/>
              <a:t> </a:t>
            </a:r>
            <a:r>
              <a:rPr lang="pl-PL" sz="1500" dirty="0"/>
              <a:t>wydany w Warszawie, 11 listopada 1918 roku</a:t>
            </a:r>
          </a:p>
        </p:txBody>
      </p:sp>
      <p:pic>
        <p:nvPicPr>
          <p:cNvPr id="4098" name="Picture 2" descr="Traktat wersalski – porażka polskiej dyplomacji?">
            <a:extLst>
              <a:ext uri="{FF2B5EF4-FFF2-40B4-BE49-F238E27FC236}">
                <a16:creationId xmlns:a16="http://schemas.microsoft.com/office/drawing/2014/main" id="{62FFDFD2-E374-4439-818A-01ADAA55F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62" y="190761"/>
            <a:ext cx="4490758" cy="305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E341D01B-27EE-4B08-967C-548C556F42D1}"/>
              </a:ext>
            </a:extLst>
          </p:cNvPr>
          <p:cNvSpPr txBox="1"/>
          <p:nvPr/>
        </p:nvSpPr>
        <p:spPr>
          <a:xfrm>
            <a:off x="386191" y="3250465"/>
            <a:ext cx="69989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/>
              <a:t>Konferencja pokojowa w Wersalu (1919-1920), podczas której ustalano ład Europy po I wojnie światowej. Polskę reprezentowali Roman Dmowski oraz Ignacy Paderewski</a:t>
            </a:r>
          </a:p>
        </p:txBody>
      </p:sp>
    </p:spTree>
    <p:extLst>
      <p:ext uri="{BB962C8B-B14F-4D97-AF65-F5344CB8AC3E}">
        <p14:creationId xmlns:p14="http://schemas.microsoft.com/office/powerpoint/2010/main" val="3458162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0">
              <a:schemeClr val="accent3">
                <a:lumMod val="45000"/>
                <a:lumOff val="55000"/>
              </a:schemeClr>
            </a:gs>
            <a:gs pos="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919A15-6D22-4222-B442-C4DA106DA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450" y="75460"/>
            <a:ext cx="11967099" cy="6707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Polacy próby odzyskania utraconej niezależności, na rzecz zaborczych mocarstw europejskich, podejmowali kilkukrotnie już od początku zaborczej podległości. Nie można więc pominąć wspomnienia tych zrywów i powstań narodowych przełomu XVIII i XIX wieku w kontekście procesu odzyskiwania przez Polskę niepodległości. Choć rzadko kiedy, w pełni przynosiły efekty zamierzone przez rewolucjonistów i najczęściej kończyły się klęską Polaków, rozbudzały wśród społeczeństwa świadomość narodową oraz wyzwalały pożogę ducha walki i konieczność wyzwolenia. 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500" dirty="0"/>
          </a:p>
          <a:p>
            <a:pPr marL="0" indent="0">
              <a:buNone/>
            </a:pPr>
            <a:endParaRPr lang="pl-PL" sz="2500" dirty="0"/>
          </a:p>
          <a:p>
            <a:pPr marL="0" indent="0">
              <a:buNone/>
            </a:pPr>
            <a:endParaRPr lang="pl-PL" sz="25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C0DBD19-9CC6-4FDF-A8B0-3030381E47E9}"/>
              </a:ext>
            </a:extLst>
          </p:cNvPr>
          <p:cNvSpPr txBox="1"/>
          <p:nvPr/>
        </p:nvSpPr>
        <p:spPr>
          <a:xfrm>
            <a:off x="383458" y="5614219"/>
            <a:ext cx="1091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pic>
        <p:nvPicPr>
          <p:cNvPr id="1030" name="Picture 6" descr="Historia Polski (1914–1918) – Wikipedia, wolna encyklopedia">
            <a:extLst>
              <a:ext uri="{FF2B5EF4-FFF2-40B4-BE49-F238E27FC236}">
                <a16:creationId xmlns:a16="http://schemas.microsoft.com/office/drawing/2014/main" id="{7B95CE0F-FB8D-4574-8593-415258301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489" y="2514267"/>
            <a:ext cx="4334184" cy="371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50C31E9B-AAF6-4440-9EE6-3ED75C4B9D64}"/>
              </a:ext>
            </a:extLst>
          </p:cNvPr>
          <p:cNvSpPr txBox="1"/>
          <p:nvPr/>
        </p:nvSpPr>
        <p:spPr>
          <a:xfrm>
            <a:off x="141948" y="2757465"/>
            <a:ext cx="644566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Powstania narodowe </a:t>
            </a:r>
            <a:r>
              <a:rPr lang="pl-PL" sz="2400" dirty="0"/>
              <a:t>od końca XVIII do II połowy XIX wieku, w kolejności chronologicznej:</a:t>
            </a:r>
          </a:p>
          <a:p>
            <a:endParaRPr lang="pl-PL" sz="2400" dirty="0"/>
          </a:p>
          <a:p>
            <a:pPr marL="457200" indent="-457200">
              <a:buAutoNum type="arabicPeriod"/>
            </a:pPr>
            <a:r>
              <a:rPr lang="pl-PL" sz="2400" dirty="0"/>
              <a:t>Powstanie kościuszkowskie (1794 r.)</a:t>
            </a:r>
          </a:p>
          <a:p>
            <a:pPr marL="457200" indent="-457200">
              <a:buAutoNum type="arabicPeriod"/>
            </a:pPr>
            <a:r>
              <a:rPr lang="pl-PL" sz="2400" dirty="0"/>
              <a:t>Powstanie wielkopolskie (1806 r.)</a:t>
            </a:r>
          </a:p>
          <a:p>
            <a:pPr marL="457200" indent="-457200">
              <a:buAutoNum type="arabicPeriod"/>
            </a:pPr>
            <a:r>
              <a:rPr lang="pl-PL" sz="2400" dirty="0"/>
              <a:t>Powstanie listopadowe (1830-1831 r.)</a:t>
            </a:r>
          </a:p>
          <a:p>
            <a:pPr marL="457200" indent="-457200">
              <a:buAutoNum type="arabicPeriod"/>
            </a:pPr>
            <a:r>
              <a:rPr lang="pl-PL" sz="2400" dirty="0"/>
              <a:t>Powstanie krakowskie (1846 r.)</a:t>
            </a:r>
          </a:p>
          <a:p>
            <a:pPr marL="457200" indent="-457200">
              <a:buAutoNum type="arabicPeriod"/>
            </a:pPr>
            <a:r>
              <a:rPr lang="pl-PL" sz="2400" dirty="0"/>
              <a:t>Powstanie styczniowe (1863-1864 r.)</a:t>
            </a:r>
          </a:p>
          <a:p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8BB836EB-2EC8-4AED-AD1F-63506BCC8728}"/>
              </a:ext>
            </a:extLst>
          </p:cNvPr>
          <p:cNvSpPr txBox="1"/>
          <p:nvPr/>
        </p:nvSpPr>
        <p:spPr>
          <a:xfrm>
            <a:off x="7282648" y="6229282"/>
            <a:ext cx="56905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/>
              <a:t>Dawne terytorium I Rzeczypospolitej pod zaborami</a:t>
            </a:r>
          </a:p>
        </p:txBody>
      </p:sp>
    </p:spTree>
    <p:extLst>
      <p:ext uri="{BB962C8B-B14F-4D97-AF65-F5344CB8AC3E}">
        <p14:creationId xmlns:p14="http://schemas.microsoft.com/office/powerpoint/2010/main" val="828391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68000">
              <a:schemeClr val="accent3">
                <a:lumMod val="45000"/>
                <a:lumOff val="55000"/>
              </a:schemeClr>
            </a:gs>
            <a:gs pos="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asz Dziennik - Wydanie Elektroniczne">
            <a:extLst>
              <a:ext uri="{FF2B5EF4-FFF2-40B4-BE49-F238E27FC236}">
                <a16:creationId xmlns:a16="http://schemas.microsoft.com/office/drawing/2014/main" id="{71304052-C3B1-4638-9792-E6B91E807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83" y="296965"/>
            <a:ext cx="3269051" cy="271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7AED7599-2BC5-4554-948E-5CD62518C5F0}"/>
              </a:ext>
            </a:extLst>
          </p:cNvPr>
          <p:cNvSpPr txBox="1"/>
          <p:nvPr/>
        </p:nvSpPr>
        <p:spPr>
          <a:xfrm>
            <a:off x="167149" y="3008670"/>
            <a:ext cx="38050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/>
              <a:t>Sztandar kosynierów krakowskich, okres powstania kościuszkowskiego</a:t>
            </a:r>
          </a:p>
        </p:txBody>
      </p:sp>
      <p:pic>
        <p:nvPicPr>
          <p:cNvPr id="2052" name="Picture 4" descr="https://upload.wikimedia.org/wikipedia/commons/thumb/0/01/Banner_of_1st_Polish_Legion_in_Italy.jpg/220px-Banner_of_1st_Polish_Legion_in_Italy.jpg">
            <a:extLst>
              <a:ext uri="{FF2B5EF4-FFF2-40B4-BE49-F238E27FC236}">
                <a16:creationId xmlns:a16="http://schemas.microsoft.com/office/drawing/2014/main" id="{1053CB6C-0921-4537-80F7-50FBC661D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916" y="479630"/>
            <a:ext cx="3038168" cy="272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3F68A1B6-66D8-46A7-B968-8B945F4BB8C8}"/>
              </a:ext>
            </a:extLst>
          </p:cNvPr>
          <p:cNvSpPr txBox="1"/>
          <p:nvPr/>
        </p:nvSpPr>
        <p:spPr>
          <a:xfrm>
            <a:off x="4396680" y="3183101"/>
            <a:ext cx="389357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/>
              <a:t>Sztandar 1. Legii Legionów Polskich we Włoszech, biorących udział w powstaniu wielkopolskim 1806 roku</a:t>
            </a:r>
          </a:p>
        </p:txBody>
      </p:sp>
      <p:pic>
        <p:nvPicPr>
          <p:cNvPr id="2054" name="Picture 6" descr="Oficjalna strona Prezydenta Rzeczypospolitej Polskiej / Aktualności /  Symbolika patriotyczna w Pałacu Prezydenckim / Chorągiew manifestacyjna z Powstania  Listopadowego z 1831 roku">
            <a:extLst>
              <a:ext uri="{FF2B5EF4-FFF2-40B4-BE49-F238E27FC236}">
                <a16:creationId xmlns:a16="http://schemas.microsoft.com/office/drawing/2014/main" id="{C7E1579F-F2FF-4DAA-9687-1F1F5CB44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382" y="296965"/>
            <a:ext cx="2221075" cy="216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74FBA174-6A3F-42BA-B0C6-21BC917314AD}"/>
              </a:ext>
            </a:extLst>
          </p:cNvPr>
          <p:cNvSpPr txBox="1"/>
          <p:nvPr/>
        </p:nvSpPr>
        <p:spPr>
          <a:xfrm>
            <a:off x="8295499" y="2398271"/>
            <a:ext cx="407149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/>
              <a:t>Sztandar Gwardii Narodowej Warszawskiej, używany przez licznych powstańców listopadowych</a:t>
            </a:r>
          </a:p>
        </p:txBody>
      </p:sp>
      <p:pic>
        <p:nvPicPr>
          <p:cNvPr id="2056" name="Picture 8" descr="Ilustrowany Tygodnik Polski²: Powstanie Krakowskie">
            <a:extLst>
              <a:ext uri="{FF2B5EF4-FFF2-40B4-BE49-F238E27FC236}">
                <a16:creationId xmlns:a16="http://schemas.microsoft.com/office/drawing/2014/main" id="{07834D92-CEEA-40EE-9BEA-77BDD63C2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19" y="3713050"/>
            <a:ext cx="3668543" cy="275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3653FCF9-D999-4917-B231-3C0F81A017A9}"/>
              </a:ext>
            </a:extLst>
          </p:cNvPr>
          <p:cNvSpPr txBox="1"/>
          <p:nvPr/>
        </p:nvSpPr>
        <p:spPr>
          <a:xfrm>
            <a:off x="0" y="6399452"/>
            <a:ext cx="536993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500" dirty="0"/>
              <a:t>Powstańcy krakowscy ze sztandarami z wizerunkiem Matki Boskiej</a:t>
            </a:r>
          </a:p>
        </p:txBody>
      </p:sp>
      <p:pic>
        <p:nvPicPr>
          <p:cNvPr id="2058" name="Picture 10" descr="Chorągiew strzelców i kosynierów nieznanego oddziału powstańczego">
            <a:extLst>
              <a:ext uri="{FF2B5EF4-FFF2-40B4-BE49-F238E27FC236}">
                <a16:creationId xmlns:a16="http://schemas.microsoft.com/office/drawing/2014/main" id="{429C4C02-6ACF-4831-858D-45707EC59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071" y="3307279"/>
            <a:ext cx="2815293" cy="28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0303996D-BFD4-42DF-ABCC-9DE837C9F4F7}"/>
              </a:ext>
            </a:extLst>
          </p:cNvPr>
          <p:cNvSpPr txBox="1"/>
          <p:nvPr/>
        </p:nvSpPr>
        <p:spPr>
          <a:xfrm>
            <a:off x="8034941" y="6194759"/>
            <a:ext cx="41570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/>
              <a:t>Sztandar oddziału strzelców i kosynierów, okres powstania styczniowego</a:t>
            </a:r>
          </a:p>
        </p:txBody>
      </p:sp>
    </p:spTree>
    <p:extLst>
      <p:ext uri="{BB962C8B-B14F-4D97-AF65-F5344CB8AC3E}">
        <p14:creationId xmlns:p14="http://schemas.microsoft.com/office/powerpoint/2010/main" val="3655210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042F90E-F5BD-4B73-BF10-0D9CDDEAF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99" y="97654"/>
            <a:ext cx="12112101" cy="63297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Odzyskanie przez Polskę niepodległości w 1918 r., wcale nie oznaczało długo wyczekiwanej stabilności. Największym problemem świeżo powstałej II Rzeczypospolitej był spór o tereny przygraniczne i przebieg granic, które w ostatecznej formie ukształtowały się dopiero, tak naprawdę, w 1923 roku. Zaproponowane podczas konferencji pokojowej w Wersalu rozwiązania tych kwestii w postaci plebiscytów i ustalone terytoria państw, często nie odzwierciedlały realnej sytuacji demograficznej i ludzkich oczekiwań. Było to bezpośrednim powodem </a:t>
            </a:r>
            <a:r>
              <a:rPr lang="pl-PL" sz="2400" b="1" dirty="0"/>
              <a:t>zbrojnych powstań w Wielkopolsce i na Śląsku</a:t>
            </a:r>
            <a:r>
              <a:rPr lang="pl-PL" sz="2400" dirty="0"/>
              <a:t>, gdzie Polacy stanowili dużą część mieszkańców, i w których rezultacie sporą część tych regionów przyłączono do Rzeczpospolitej. 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</p:txBody>
      </p:sp>
      <p:pic>
        <p:nvPicPr>
          <p:cNvPr id="5122" name="Picture 2" descr="Zdjęcie numer 1 w galerii - Powstanie wielkopolskie porządne jak niepolskie? Powiedz to poznaniakowi, a porządnie dostaniesz">
            <a:extLst>
              <a:ext uri="{FF2B5EF4-FFF2-40B4-BE49-F238E27FC236}">
                <a16:creationId xmlns:a16="http://schemas.microsoft.com/office/drawing/2014/main" id="{29C45681-1F06-43B0-B854-DCE671ED4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95" y="3262543"/>
            <a:ext cx="4927332" cy="281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3575A207-4247-4AD5-8649-1BC7769664FF}"/>
              </a:ext>
            </a:extLst>
          </p:cNvPr>
          <p:cNvSpPr txBox="1"/>
          <p:nvPr/>
        </p:nvSpPr>
        <p:spPr>
          <a:xfrm>
            <a:off x="486860" y="6049539"/>
            <a:ext cx="55055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/>
              <a:t>Zwycięscy powstańcy wielkopolscy podczas defilady w Poznaniu 2 marca 1919 roku</a:t>
            </a:r>
          </a:p>
        </p:txBody>
      </p:sp>
      <p:pic>
        <p:nvPicPr>
          <p:cNvPr id="5124" name="Picture 4" descr="https://krakow.ipn.gov.pl/dokumenty/zalaczniki/82/82-418611.jpg">
            <a:extLst>
              <a:ext uri="{FF2B5EF4-FFF2-40B4-BE49-F238E27FC236}">
                <a16:creationId xmlns:a16="http://schemas.microsoft.com/office/drawing/2014/main" id="{921B9AAC-7285-4E05-97DC-CD7858065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817" y="3015899"/>
            <a:ext cx="4401323" cy="305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9191B1AF-4F35-41B8-B0E7-150B1B637883}"/>
              </a:ext>
            </a:extLst>
          </p:cNvPr>
          <p:cNvSpPr txBox="1"/>
          <p:nvPr/>
        </p:nvSpPr>
        <p:spPr>
          <a:xfrm>
            <a:off x="7237085" y="6049539"/>
            <a:ext cx="48750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/>
              <a:t>Oddziały ochotnicze w Rybniku podczas III powstania śląskiego, 1921 rok</a:t>
            </a:r>
          </a:p>
        </p:txBody>
      </p:sp>
    </p:spTree>
    <p:extLst>
      <p:ext uri="{BB962C8B-B14F-4D97-AF65-F5344CB8AC3E}">
        <p14:creationId xmlns:p14="http://schemas.microsoft.com/office/powerpoint/2010/main" val="4173745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15F2787-5063-43D9-A715-4D19D2430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93518"/>
            <a:ext cx="12115800" cy="42602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Oprócz tego, od samych początków niepodległej Polski istniało poważne zagrożenie utracenia niezależności na rzecz Wschodu – konkretniej sąsiadującej z Rzeczpospolitą sowieckiej Rosji, rządzonej przez komunistów z imperialnymi zapędami. Do konfliktu zbrojnego doszło już w 1919 roku (wojna polsko-bolszewicka), który zakończył się polskim zwycięstwem.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dirty="0"/>
              <a:t>Decydującym momentem wojny była bitwa warszawska w 1920 r., określana często jako </a:t>
            </a:r>
            <a:r>
              <a:rPr lang="pl-PL" sz="2400" b="1" dirty="0"/>
              <a:t>Cud nad Wisłą</a:t>
            </a:r>
            <a:r>
              <a:rPr lang="pl-PL" sz="2400" dirty="0"/>
              <a:t>, i zakończona tryumfem polskich oddziałów, dowodzonych m.in. przez J. Piłsudskiego, T. Rozwadowskiego, J. Hallera czy W. Sikorskiego. Było to zwycięstwo międzynarodowej wagi – zatrzymało bolszewików przed podbojem Europy.</a:t>
            </a:r>
          </a:p>
        </p:txBody>
      </p:sp>
      <p:pic>
        <p:nvPicPr>
          <p:cNvPr id="6152" name="Picture 8" descr="Ilustracja">
            <a:extLst>
              <a:ext uri="{FF2B5EF4-FFF2-40B4-BE49-F238E27FC236}">
                <a16:creationId xmlns:a16="http://schemas.microsoft.com/office/drawing/2014/main" id="{243B4D92-04D2-4ACE-B7AD-0DF0E2D08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677" y="3453722"/>
            <a:ext cx="5320590" cy="250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53225FD8-C5C6-4063-A9A5-6F889391C8D7}"/>
              </a:ext>
            </a:extLst>
          </p:cNvPr>
          <p:cNvSpPr txBox="1"/>
          <p:nvPr/>
        </p:nvSpPr>
        <p:spPr>
          <a:xfrm>
            <a:off x="6616524" y="5958833"/>
            <a:ext cx="57921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/>
              <a:t>Polscy żołnierze z bolszewickimi sztandarami po wygranej bitwie warszawskiej, 1920 r.</a:t>
            </a:r>
          </a:p>
        </p:txBody>
      </p:sp>
      <p:pic>
        <p:nvPicPr>
          <p:cNvPr id="6154" name="Picture 10" descr="Wojna Polsko-Bolszewicka - Najnowsze informacje - WP Opinie">
            <a:extLst>
              <a:ext uri="{FF2B5EF4-FFF2-40B4-BE49-F238E27FC236}">
                <a16:creationId xmlns:a16="http://schemas.microsoft.com/office/drawing/2014/main" id="{EBC7E757-7340-4A99-B453-29AF5A09A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60" y="3733715"/>
            <a:ext cx="4394934" cy="250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AE535CF6-DEB7-4ED3-83C0-FBAB3C47049F}"/>
              </a:ext>
            </a:extLst>
          </p:cNvPr>
          <p:cNvSpPr txBox="1"/>
          <p:nvPr/>
        </p:nvSpPr>
        <p:spPr>
          <a:xfrm>
            <a:off x="578663" y="6238827"/>
            <a:ext cx="505221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500" dirty="0"/>
              <a:t>Polscy żołnierze maszerujący na front, przed bitwą warszawską</a:t>
            </a:r>
          </a:p>
        </p:txBody>
      </p:sp>
    </p:spTree>
    <p:extLst>
      <p:ext uri="{BB962C8B-B14F-4D97-AF65-F5344CB8AC3E}">
        <p14:creationId xmlns:p14="http://schemas.microsoft.com/office/powerpoint/2010/main" val="401911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2A11E6-73A1-4598-BA21-54EF27837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675" y="177552"/>
            <a:ext cx="11842811" cy="65961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Ostatecznie w skład państwa polskiego wszedł także obszar tzw. Litwy Środkowej, z miastem Wilnem włącznie, choć nie przewidywały tego powojenne ustalenia z Wersalu. Tutaj, już mniej heroicznie, obszar ten przejęto podstępem zaaranżowanym przez Józefa Piłsudskiego. Od początku przejęcia władzy, Piłsudski, rozważał unię z odradzającym się państwem litewskim, na co jednak nie zgadzały się litewskie elity polityczne. 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232D9C3-FAD4-4F5A-B2CB-BD5A3C88991D}"/>
              </a:ext>
            </a:extLst>
          </p:cNvPr>
          <p:cNvSpPr txBox="1"/>
          <p:nvPr/>
        </p:nvSpPr>
        <p:spPr>
          <a:xfrm>
            <a:off x="168675" y="2443705"/>
            <a:ext cx="64274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Po wygranej wojnie z bolszewikami, w październiku 1920 roku, Piłsudski zaaranżował „bunt” stacjonujących na terenie współczesnej Litwy żołnierzy gen. Lucjana Żeligowskiego, którzy w wersji oficjalnej „wbrew rozkazom” zajęli region Litwy Środkowej na czele z Wilnem, uzależniając tym samym ten obszar od polskich wpływów. Oficjalnie Litwa Środkowa została włączona do II Rzeczypospolitej w 1922 roku.</a:t>
            </a:r>
          </a:p>
        </p:txBody>
      </p:sp>
      <p:pic>
        <p:nvPicPr>
          <p:cNvPr id="1030" name="Picture 6" descr="Bunt&quot; generała Żeligowskiego. Jak II RP zdobyła Wilno | Dziennik Polski">
            <a:extLst>
              <a:ext uri="{FF2B5EF4-FFF2-40B4-BE49-F238E27FC236}">
                <a16:creationId xmlns:a16="http://schemas.microsoft.com/office/drawing/2014/main" id="{AD47513B-AA98-40E5-938A-C4F3A338E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996" y="2219259"/>
            <a:ext cx="4573603" cy="373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61097054-3597-49D6-8908-D013220E6EBF}"/>
              </a:ext>
            </a:extLst>
          </p:cNvPr>
          <p:cNvSpPr txBox="1"/>
          <p:nvPr/>
        </p:nvSpPr>
        <p:spPr>
          <a:xfrm>
            <a:off x="6669167" y="5949289"/>
            <a:ext cx="535415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500" dirty="0"/>
              <a:t>Gen. Żeligowski z żołnierzami w zajętym Wilnie, październik 1920 r.</a:t>
            </a:r>
          </a:p>
        </p:txBody>
      </p:sp>
    </p:spTree>
    <p:extLst>
      <p:ext uri="{BB962C8B-B14F-4D97-AF65-F5344CB8AC3E}">
        <p14:creationId xmlns:p14="http://schemas.microsoft.com/office/powerpoint/2010/main" val="231816774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916</Words>
  <Application>Microsoft Office PowerPoint</Application>
  <PresentationFormat>Panoramiczny</PresentationFormat>
  <Paragraphs>41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Motyw pakietu Office</vt:lpstr>
      <vt:lpstr>Święto Niepodległości – upamiętnienie wydarzeń z 11 listopada 1918 r. i odrodzenia niepodległej Polski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Odzyskanie przez Polskę niepodległości w 1918 r.</dc:title>
  <dc:creator>Wiśniewska Anna</dc:creator>
  <cp:lastModifiedBy>CLIXL</cp:lastModifiedBy>
  <cp:revision>55</cp:revision>
  <dcterms:created xsi:type="dcterms:W3CDTF">2020-11-03T16:04:49Z</dcterms:created>
  <dcterms:modified xsi:type="dcterms:W3CDTF">2021-11-10T09:40:19Z</dcterms:modified>
</cp:coreProperties>
</file>